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5"/>
  </p:notesMasterIdLst>
  <p:sldIdLst>
    <p:sldId id="256" r:id="rId2"/>
    <p:sldId id="556" r:id="rId3"/>
    <p:sldId id="350" r:id="rId4"/>
    <p:sldId id="537" r:id="rId5"/>
    <p:sldId id="539" r:id="rId6"/>
    <p:sldId id="540" r:id="rId7"/>
    <p:sldId id="607" r:id="rId8"/>
    <p:sldId id="506" r:id="rId9"/>
    <p:sldId id="507" r:id="rId10"/>
    <p:sldId id="510" r:id="rId11"/>
    <p:sldId id="511" r:id="rId12"/>
    <p:sldId id="560" r:id="rId13"/>
    <p:sldId id="563" r:id="rId14"/>
    <p:sldId id="602" r:id="rId15"/>
    <p:sldId id="606" r:id="rId16"/>
    <p:sldId id="561" r:id="rId17"/>
    <p:sldId id="576" r:id="rId18"/>
    <p:sldId id="577" r:id="rId19"/>
    <p:sldId id="603" r:id="rId20"/>
    <p:sldId id="548" r:id="rId21"/>
    <p:sldId id="549" r:id="rId22"/>
    <p:sldId id="578" r:id="rId23"/>
    <p:sldId id="551" r:id="rId24"/>
    <p:sldId id="552" r:id="rId25"/>
    <p:sldId id="564" r:id="rId26"/>
    <p:sldId id="579" r:id="rId27"/>
    <p:sldId id="553" r:id="rId28"/>
    <p:sldId id="554" r:id="rId29"/>
    <p:sldId id="605" r:id="rId30"/>
    <p:sldId id="580" r:id="rId31"/>
    <p:sldId id="590" r:id="rId32"/>
    <p:sldId id="591" r:id="rId33"/>
    <p:sldId id="592" r:id="rId34"/>
    <p:sldId id="593" r:id="rId35"/>
    <p:sldId id="600" r:id="rId36"/>
    <p:sldId id="594" r:id="rId37"/>
    <p:sldId id="595" r:id="rId38"/>
    <p:sldId id="596" r:id="rId39"/>
    <p:sldId id="597" r:id="rId40"/>
    <p:sldId id="598" r:id="rId41"/>
    <p:sldId id="599" r:id="rId42"/>
    <p:sldId id="601" r:id="rId43"/>
    <p:sldId id="565" r:id="rId44"/>
    <p:sldId id="567" r:id="rId45"/>
    <p:sldId id="566" r:id="rId46"/>
    <p:sldId id="568" r:id="rId47"/>
    <p:sldId id="569" r:id="rId48"/>
    <p:sldId id="570" r:id="rId49"/>
    <p:sldId id="571" r:id="rId50"/>
    <p:sldId id="575" r:id="rId51"/>
    <p:sldId id="572" r:id="rId52"/>
    <p:sldId id="573" r:id="rId53"/>
    <p:sldId id="574" r:id="rId5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289"/>
    <p:restoredTop sz="86428"/>
  </p:normalViewPr>
  <p:slideViewPr>
    <p:cSldViewPr snapToGrid="0" snapToObjects="1">
      <p:cViewPr varScale="1">
        <p:scale>
          <a:sx n="207" d="100"/>
          <a:sy n="207" d="100"/>
        </p:scale>
        <p:origin x="1936" y="168"/>
      </p:cViewPr>
      <p:guideLst/>
    </p:cSldViewPr>
  </p:slideViewPr>
  <p:outlineViewPr>
    <p:cViewPr>
      <p:scale>
        <a:sx n="33" d="100"/>
        <a:sy n="33" d="100"/>
      </p:scale>
      <p:origin x="0" y="-688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D93BB2-0CF2-674C-A455-8A0DAB3DFFE0}" type="datetimeFigureOut">
              <a:rPr lang="en-US" smtClean="0"/>
              <a:t>9/15/22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1B5F32-EE00-0545-A6AA-EA024B23A8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613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9/15/22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5669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9/15/22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446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9/15/22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7823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9/15/22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8123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9/15/22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348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9/15/22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680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9/15/22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864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9/15/22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35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9/15/22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237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9/15/22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2851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9/15/22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619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4E38F9-AF6C-4941-9980-A5BFFCFC0FDD}" type="datetimeFigureOut">
              <a:rPr lang="en-US" smtClean="0"/>
              <a:t>9/15/22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070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tif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tiff"/><Relationship Id="rId4" Type="http://schemas.openxmlformats.org/officeDocument/2006/relationships/image" Target="../media/image16.tif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10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0.png"/><Relationship Id="rId11" Type="http://schemas.openxmlformats.org/officeDocument/2006/relationships/image" Target="../media/image32.png"/><Relationship Id="rId5" Type="http://schemas.openxmlformats.org/officeDocument/2006/relationships/image" Target="../media/image260.png"/><Relationship Id="rId10" Type="http://schemas.openxmlformats.org/officeDocument/2006/relationships/image" Target="../media/image31.png"/><Relationship Id="rId4" Type="http://schemas.openxmlformats.org/officeDocument/2006/relationships/image" Target="../media/image250.png"/><Relationship Id="rId9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emf"/><Relationship Id="rId3" Type="http://schemas.openxmlformats.org/officeDocument/2006/relationships/image" Target="../media/image4.png"/><Relationship Id="rId7" Type="http://schemas.openxmlformats.org/officeDocument/2006/relationships/image" Target="../media/image2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4.tiff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0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0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3764" y="1112635"/>
            <a:ext cx="9798996" cy="23876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CSE 417T</a:t>
            </a:r>
            <a:br>
              <a:rPr lang="en-US" dirty="0"/>
            </a:br>
            <a:r>
              <a:rPr lang="en-US" dirty="0"/>
              <a:t>Introduction to Machine Learning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663764" y="4774414"/>
            <a:ext cx="11528236" cy="1655762"/>
          </a:xfrm>
        </p:spPr>
        <p:txBody>
          <a:bodyPr>
            <a:normAutofit/>
          </a:bodyPr>
          <a:lstStyle/>
          <a:p>
            <a:endParaRPr lang="en-US" dirty="0"/>
          </a:p>
          <a:p>
            <a:pPr algn="l"/>
            <a:r>
              <a:rPr lang="en-US" sz="3600" dirty="0"/>
              <a:t>Lecture 7</a:t>
            </a:r>
            <a:br>
              <a:rPr lang="en-US" sz="3600" dirty="0"/>
            </a:br>
            <a:r>
              <a:rPr lang="en-US" sz="3600" dirty="0"/>
              <a:t>Instructor: </a:t>
            </a:r>
            <a:r>
              <a:rPr lang="en-US" sz="3600" dirty="0" err="1"/>
              <a:t>Chien</a:t>
            </a:r>
            <a:r>
              <a:rPr lang="en-US" sz="3600" dirty="0"/>
              <a:t>-Ju (CJ) Ho</a:t>
            </a:r>
          </a:p>
        </p:txBody>
      </p:sp>
    </p:spTree>
    <p:extLst>
      <p:ext uri="{BB962C8B-B14F-4D97-AF65-F5344CB8AC3E}">
        <p14:creationId xmlns:p14="http://schemas.microsoft.com/office/powerpoint/2010/main" val="12830641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75F921D-529C-EF49-9F79-B393E12A48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5603" y="0"/>
            <a:ext cx="9205369" cy="6858000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9992A930-72E1-AD4F-A073-74BC4A2AD942}"/>
              </a:ext>
            </a:extLst>
          </p:cNvPr>
          <p:cNvSpPr/>
          <p:nvPr/>
        </p:nvSpPr>
        <p:spPr>
          <a:xfrm>
            <a:off x="6459982" y="3429000"/>
            <a:ext cx="2742075" cy="518886"/>
          </a:xfrm>
          <a:prstGeom prst="round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620FC9-BD3C-694A-B421-3678C505FF9D}"/>
              </a:ext>
            </a:extLst>
          </p:cNvPr>
          <p:cNvSpPr txBox="1"/>
          <p:nvPr/>
        </p:nvSpPr>
        <p:spPr>
          <a:xfrm>
            <a:off x="8545887" y="2719648"/>
            <a:ext cx="25283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solidFill>
                  <a:srgbClr val="00B050"/>
                </a:solidFill>
              </a:rPr>
              <a:t>Our focus so far</a:t>
            </a:r>
            <a:endParaRPr lang="en-US" sz="28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8658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75F921D-529C-EF49-9F79-B393E12A48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5603" y="0"/>
            <a:ext cx="9205369" cy="6858000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9992A930-72E1-AD4F-A073-74BC4A2AD942}"/>
              </a:ext>
            </a:extLst>
          </p:cNvPr>
          <p:cNvSpPr/>
          <p:nvPr/>
        </p:nvSpPr>
        <p:spPr>
          <a:xfrm>
            <a:off x="1945178" y="3242868"/>
            <a:ext cx="4673336" cy="3419189"/>
          </a:xfrm>
          <a:prstGeom prst="round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620FC9-BD3C-694A-B421-3678C505FF9D}"/>
              </a:ext>
            </a:extLst>
          </p:cNvPr>
          <p:cNvSpPr txBox="1"/>
          <p:nvPr/>
        </p:nvSpPr>
        <p:spPr>
          <a:xfrm>
            <a:off x="6849673" y="5535419"/>
            <a:ext cx="42666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</a:rPr>
              <a:t>Let’s spend some time here</a:t>
            </a:r>
          </a:p>
        </p:txBody>
      </p:sp>
    </p:spTree>
    <p:extLst>
      <p:ext uri="{BB962C8B-B14F-4D97-AF65-F5344CB8AC3E}">
        <p14:creationId xmlns:p14="http://schemas.microsoft.com/office/powerpoint/2010/main" val="70528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A6EB04-D909-2844-ACF4-4E09AE880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Models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7550F2-C317-F348-8A97-3E921F167E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3118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10972797" cy="4860925"/>
              </a:xfrm>
            </p:spPr>
            <p:txBody>
              <a:bodyPr>
                <a:normAutofit lnSpcReduction="10000"/>
              </a:bodyPr>
              <a:lstStyle/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𝐻</m:t>
                    </m:r>
                  </m:oMath>
                </a14:m>
                <a:r>
                  <a:rPr lang="en-US" dirty="0"/>
                  <a:t> contains hypothesis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h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as </a:t>
                </a:r>
                <a:r>
                  <a:rPr lang="en-US" b="1" dirty="0"/>
                  <a:t>some function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𝒘</m:t>
                            </m:r>
                          </m:e>
                        </m:acc>
                      </m:e>
                      <m:sup>
                        <m: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𝑻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𝒙</m:t>
                        </m:r>
                      </m:e>
                    </m:acc>
                  </m:oMath>
                </a14:m>
                <a:endParaRPr lang="en-US" b="1" dirty="0">
                  <a:solidFill>
                    <a:schemeClr val="accent1"/>
                  </a:solidFill>
                </a:endParaRP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endParaRPr lang="en-US" b="1" dirty="0">
                  <a:solidFill>
                    <a:schemeClr val="accent1"/>
                  </a:solidFill>
                </a:endParaRP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endParaRPr lang="en-US" b="1" dirty="0">
                  <a:solidFill>
                    <a:schemeClr val="accent1"/>
                  </a:solidFill>
                </a:endParaRP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endParaRPr lang="en-US" b="1" dirty="0">
                  <a:solidFill>
                    <a:schemeClr val="accent1"/>
                  </a:solidFill>
                </a:endParaRP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endParaRPr lang="en-US" b="1" dirty="0">
                  <a:solidFill>
                    <a:schemeClr val="accent1"/>
                  </a:solidFill>
                </a:endParaRP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endParaRPr lang="en-US" b="1" dirty="0">
                  <a:solidFill>
                    <a:schemeClr val="accent1"/>
                  </a:solidFill>
                </a:endParaRP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endParaRPr lang="en-US" b="1" dirty="0">
                  <a:solidFill>
                    <a:schemeClr val="accent1"/>
                  </a:solidFill>
                </a:endParaRP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dirty="0"/>
                  <a:t>Linear models: </a:t>
                </a: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dirty="0"/>
                  <a:t>Simple models =&gt; Good generalization error</a:t>
                </a: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endParaRPr lang="en-US" dirty="0"/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dirty="0"/>
                  <a:t>Reminder: </a:t>
                </a: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dirty="0"/>
                  <a:t>We will </a:t>
                </a:r>
                <a:r>
                  <a:rPr lang="en-US" b="1" dirty="0">
                    <a:solidFill>
                      <a:schemeClr val="tx1"/>
                    </a:solidFill>
                  </a:rPr>
                  <a:t>interchangeably use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𝒉</m:t>
                    </m:r>
                  </m:oMath>
                </a14:m>
                <a:r>
                  <a:rPr lang="en-US" b="1" dirty="0">
                    <a:solidFill>
                      <a:schemeClr val="tx1"/>
                    </a:solidFill>
                  </a:rPr>
                  <a:t> and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acc>
                  </m:oMath>
                </a14:m>
                <a:r>
                  <a:rPr lang="en-US" b="1" dirty="0">
                    <a:solidFill>
                      <a:srgbClr val="00B050"/>
                    </a:solidFill>
                  </a:rPr>
                  <a:t> </a:t>
                </a:r>
                <a:r>
                  <a:rPr lang="en-US" dirty="0"/>
                  <a:t>to represent a hypothesis in linear models</a:t>
                </a: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10972797" cy="4860925"/>
              </a:xfrm>
              <a:blipFill>
                <a:blip r:embed="rId2"/>
                <a:stretch>
                  <a:fillRect l="-925" t="-28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0B73A937-67F8-4044-97C4-43E6849B5F2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86134669"/>
                  </p:ext>
                </p:extLst>
              </p:nvPr>
            </p:nvGraphicFramePr>
            <p:xfrm>
              <a:off x="1459569" y="2409113"/>
              <a:ext cx="8489103" cy="1828864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2838640">
                      <a:extLst>
                        <a:ext uri="{9D8B030D-6E8A-4147-A177-3AD203B41FA5}">
                          <a16:colId xmlns:a16="http://schemas.microsoft.com/office/drawing/2014/main" val="4251179039"/>
                        </a:ext>
                      </a:extLst>
                    </a:gridCol>
                    <a:gridCol w="2102591">
                      <a:extLst>
                        <a:ext uri="{9D8B030D-6E8A-4147-A177-3AD203B41FA5}">
                          <a16:colId xmlns:a16="http://schemas.microsoft.com/office/drawing/2014/main" val="2291829810"/>
                        </a:ext>
                      </a:extLst>
                    </a:gridCol>
                    <a:gridCol w="3547872">
                      <a:extLst>
                        <a:ext uri="{9D8B030D-6E8A-4147-A177-3AD203B41FA5}">
                          <a16:colId xmlns:a16="http://schemas.microsoft.com/office/drawing/2014/main" val="265995567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l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Domain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Model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883110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Linear Classification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m:rPr>
                                    <m:lit/>
                                  </m:rPr>
                                  <a:rPr lang="en-US" sz="240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{</m:t>
                                </m:r>
                                <m:r>
                                  <a:rPr lang="en-US" sz="240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−1,+1</m:t>
                                </m:r>
                                <m:r>
                                  <m:rPr>
                                    <m:lit/>
                                  </m:rPr>
                                  <a:rPr lang="en-US" sz="240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={</m:t>
                                </m:r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d>
                                  <m:dPr>
                                    <m:ctrlPr>
                                      <a:rPr lang="en-US" sz="24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</m:d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sz="240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𝑠𝑖𝑔𝑛</m:t>
                                    </m:r>
                                    <m:r>
                                      <a:rPr lang="en-US" sz="240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240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acc>
                                  <m:accPr>
                                    <m:chr m:val="⃗"/>
                                    <m:ctrlPr>
                                      <a:rPr lang="en-US" sz="240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sz="240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2770836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Linear Regression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sz="240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ℝ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={</m:t>
                                </m:r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d>
                                  <m:dPr>
                                    <m:ctrlPr>
                                      <a:rPr lang="en-US" sz="24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</m:d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sz="240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240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acc>
                                  <m:accPr>
                                    <m:chr m:val="⃗"/>
                                    <m:ctrlPr>
                                      <a:rPr lang="en-US" sz="240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3709193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Logistic Regression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US" sz="240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40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</m:oMath>
                          </a14:m>
                          <a:r>
                            <a:rPr lang="en-US" sz="2400" dirty="0">
                              <a:solidFill>
                                <a:schemeClr val="accent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2400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[0,1]</m:t>
                              </m:r>
                            </m:oMath>
                          </a14:m>
                          <a:endParaRPr lang="en-US" sz="24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={</m:t>
                                </m:r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d>
                                  <m:dPr>
                                    <m:ctrlPr>
                                      <a:rPr lang="en-US" sz="24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</m:d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sz="240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  <m:r>
                                      <a:rPr lang="en-US" sz="240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240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acc>
                                  <m:accPr>
                                    <m:chr m:val="⃗"/>
                                    <m:ctrlPr>
                                      <a:rPr lang="en-US" sz="240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sz="240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br>
                            <a:rPr lang="en-US" sz="2400" dirty="0">
                              <a:solidFill>
                                <a:schemeClr val="accent1"/>
                              </a:solidFill>
                            </a:rPr>
                          </a:br>
                          <a:endParaRPr lang="en-US" sz="24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9005385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0B73A937-67F8-4044-97C4-43E6849B5F2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86134669"/>
                  </p:ext>
                </p:extLst>
              </p:nvPr>
            </p:nvGraphicFramePr>
            <p:xfrm>
              <a:off x="1459569" y="2409113"/>
              <a:ext cx="8489103" cy="1828864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2838640">
                      <a:extLst>
                        <a:ext uri="{9D8B030D-6E8A-4147-A177-3AD203B41FA5}">
                          <a16:colId xmlns:a16="http://schemas.microsoft.com/office/drawing/2014/main" val="4251179039"/>
                        </a:ext>
                      </a:extLst>
                    </a:gridCol>
                    <a:gridCol w="2102591">
                      <a:extLst>
                        <a:ext uri="{9D8B030D-6E8A-4147-A177-3AD203B41FA5}">
                          <a16:colId xmlns:a16="http://schemas.microsoft.com/office/drawing/2014/main" val="2291829810"/>
                        </a:ext>
                      </a:extLst>
                    </a:gridCol>
                    <a:gridCol w="3547872">
                      <a:extLst>
                        <a:ext uri="{9D8B030D-6E8A-4147-A177-3AD203B41FA5}">
                          <a16:colId xmlns:a16="http://schemas.microsoft.com/office/drawing/2014/main" val="2659955671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l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Domain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Model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8831103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Linear Classification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34940" t="-111111" r="-169277" b="-23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39286" t="-111111" r="-357" b="-23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27708368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Linear Regression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34940" t="-205405" r="-169277" b="-12702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39286" t="-205405" r="-357" b="-12702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37091938"/>
                      </a:ext>
                    </a:extLst>
                  </a:tr>
                  <a:tr h="457264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Logistic Regression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34940" t="-313889" r="-169277" b="-30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39286" t="-313889" r="-357" b="-3055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90053858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7B5BB0C-C85B-A04B-8BA2-2928FE6C18CB}"/>
              </a:ext>
            </a:extLst>
          </p:cNvPr>
          <p:cNvCxnSpPr>
            <a:cxnSpLocks/>
          </p:cNvCxnSpPr>
          <p:nvPr/>
        </p:nvCxnSpPr>
        <p:spPr>
          <a:xfrm>
            <a:off x="9570720" y="4164157"/>
            <a:ext cx="483108" cy="45393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305589A-349C-2E49-9197-D57A2EC264C1}"/>
              </a:ext>
            </a:extLst>
          </p:cNvPr>
          <p:cNvSpPr txBox="1"/>
          <p:nvPr/>
        </p:nvSpPr>
        <p:spPr>
          <a:xfrm>
            <a:off x="6883105" y="794592"/>
            <a:ext cx="3448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This is why it’s called linear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D491FA6-EE4B-694E-9415-731A313C57FC}"/>
                  </a:ext>
                </a:extLst>
              </p:cNvPr>
              <p:cNvSpPr txBox="1"/>
              <p:nvPr/>
            </p:nvSpPr>
            <p:spPr>
              <a:xfrm>
                <a:off x="9495750" y="4526058"/>
                <a:ext cx="1603836" cy="6301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d>
                        <m:dPr>
                          <m:ctrlPr>
                            <a:rPr lang="en-US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p>
                        </m:num>
                        <m:den>
                          <m:r>
                            <a:rPr lang="en-US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D491FA6-EE4B-694E-9415-731A313C57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95750" y="4526058"/>
                <a:ext cx="1603836" cy="630173"/>
              </a:xfrm>
              <a:prstGeom prst="rect">
                <a:avLst/>
              </a:prstGeom>
              <a:blipFill>
                <a:blip r:embed="rId4"/>
                <a:stretch>
                  <a:fillRect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5960255-A3EC-344F-AA1A-C97A2DA511EA}"/>
              </a:ext>
            </a:extLst>
          </p:cNvPr>
          <p:cNvCxnSpPr>
            <a:cxnSpLocks/>
          </p:cNvCxnSpPr>
          <p:nvPr/>
        </p:nvCxnSpPr>
        <p:spPr>
          <a:xfrm flipV="1">
            <a:off x="8576349" y="1163924"/>
            <a:ext cx="0" cy="615759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9C660AD-E0B2-844E-AFBE-4A0E896714AE}"/>
              </a:ext>
            </a:extLst>
          </p:cNvPr>
          <p:cNvSpPr txBox="1"/>
          <p:nvPr/>
        </p:nvSpPr>
        <p:spPr>
          <a:xfrm>
            <a:off x="12496800" y="134112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D04AB0E-C842-AD42-8630-1B1BB9BFC8A3}"/>
              </a:ext>
            </a:extLst>
          </p:cNvPr>
          <p:cNvSpPr txBox="1"/>
          <p:nvPr/>
        </p:nvSpPr>
        <p:spPr>
          <a:xfrm>
            <a:off x="9991344" y="2440893"/>
            <a:ext cx="2083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Credit Card Example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481DB0F-807D-664C-A810-C4E2DF2E1C9F}"/>
              </a:ext>
            </a:extLst>
          </p:cNvPr>
          <p:cNvSpPr txBox="1"/>
          <p:nvPr/>
        </p:nvSpPr>
        <p:spPr>
          <a:xfrm>
            <a:off x="9991344" y="2893829"/>
            <a:ext cx="16043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Approve or not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450F7C-C27D-6148-B8C3-85452D737005}"/>
              </a:ext>
            </a:extLst>
          </p:cNvPr>
          <p:cNvSpPr txBox="1"/>
          <p:nvPr/>
        </p:nvSpPr>
        <p:spPr>
          <a:xfrm>
            <a:off x="9991344" y="3366576"/>
            <a:ext cx="11482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Credit line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77DBF17-B57F-D54A-A1EC-7C69AADF9263}"/>
              </a:ext>
            </a:extLst>
          </p:cNvPr>
          <p:cNvSpPr txBox="1"/>
          <p:nvPr/>
        </p:nvSpPr>
        <p:spPr>
          <a:xfrm>
            <a:off x="9991343" y="3803520"/>
            <a:ext cx="1642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Prob. of default</a:t>
            </a:r>
          </a:p>
        </p:txBody>
      </p:sp>
    </p:spTree>
    <p:extLst>
      <p:ext uri="{BB962C8B-B14F-4D97-AF65-F5344CB8AC3E}">
        <p14:creationId xmlns:p14="http://schemas.microsoft.com/office/powerpoint/2010/main" val="28587418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B96B2E-DE13-E44A-890E-AEA8B44D2E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Algorithm?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54778AF-A167-104C-BF67-3536AC274D4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6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Goal of the algorithm: Find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400" dirty="0"/>
                  <a:t>that minimizes</a:t>
                </a:r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:br>
                  <a:rPr lang="en-US" sz="2400" dirty="0">
                    <a:solidFill>
                      <a:schemeClr val="accent1"/>
                    </a:solidFill>
                  </a:rPr>
                </a:br>
                <a:r>
                  <a:rPr lang="en-US" sz="2400" dirty="0">
                    <a:solidFill>
                      <a:schemeClr val="bg1">
                        <a:lumMod val="65000"/>
                      </a:schemeClr>
                    </a:solidFill>
                  </a:rPr>
                  <a:t>(We don’t know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bg1">
                        <a:lumMod val="65000"/>
                      </a:schemeClr>
                    </a:solidFill>
                  </a:rPr>
                  <a:t>)</a:t>
                </a:r>
              </a:p>
              <a:p>
                <a:endParaRPr lang="en-US" sz="200" dirty="0"/>
              </a:p>
              <a:p>
                <a:r>
                  <a:rPr lang="en-US" sz="2400" dirty="0"/>
                  <a:t>Common algorithms: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𝑎𝑟𝑔𝑚𝑖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:r>
                  <a:rPr lang="en-US" dirty="0"/>
                  <a:t>Works well when the model is simple (generalization error is small)</a:t>
                </a:r>
              </a:p>
              <a:p>
                <a:pPr lvl="2"/>
                <a:r>
                  <a:rPr lang="en-US" dirty="0"/>
                  <a:t>Will focus on this in the discussion of linear models</a:t>
                </a:r>
              </a:p>
              <a:p>
                <a:pPr lvl="2"/>
                <a:endParaRPr lang="en-US" sz="600" dirty="0"/>
              </a:p>
              <a:p>
                <a:pPr lvl="2"/>
                <a:endParaRPr lang="en-US" sz="600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𝑎𝑟𝑔𝑚𝑖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r>
                      <m:rPr>
                        <m:lit/>
                      </m:rP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Ω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  <m:r>
                      <m:rPr>
                        <m:lit/>
                      </m:rP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: penalty for complex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Will discuss this when we get to LFD Section 4</a:t>
                </a:r>
              </a:p>
              <a:p>
                <a:pPr lvl="2"/>
                <a:endParaRPr lang="en-US" sz="2400" dirty="0">
                  <a:solidFill>
                    <a:srgbClr val="C00000"/>
                  </a:solidFill>
                </a:endParaRPr>
              </a:p>
              <a:p>
                <a:r>
                  <a:rPr lang="en-US" sz="2400" dirty="0">
                    <a:solidFill>
                      <a:srgbClr val="C00000"/>
                    </a:solidFill>
                  </a:rPr>
                  <a:t>Optimization</a:t>
                </a:r>
                <a:r>
                  <a:rPr lang="en-US" sz="2400" dirty="0"/>
                  <a:t> is a key component in machine learning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54778AF-A167-104C-BF67-3536AC274D4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6"/>
              </a:xfrm>
              <a:blipFill>
                <a:blip r:embed="rId2"/>
                <a:stretch>
                  <a:fillRect l="-844" t="-1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BED986E-1324-D14F-A9EA-9BF66B64D6E1}"/>
                  </a:ext>
                </a:extLst>
              </p:cNvPr>
              <p:cNvSpPr/>
              <p:nvPr/>
            </p:nvSpPr>
            <p:spPr>
              <a:xfrm>
                <a:off x="7324058" y="4727767"/>
                <a:ext cx="4540538" cy="714683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r>
                  <a:rPr lang="en-US" dirty="0"/>
                  <a:t>VC Bound: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𝑣𝑐</m:t>
                                </m:r>
                              </m:sub>
                            </m:sSub>
                            <m:f>
                              <m:f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func>
                                  <m:func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ln</m:t>
                                    </m:r>
                                  </m:fName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</m:func>
                              </m:num>
                              <m:den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den>
                            </m:f>
                          </m:e>
                        </m:rad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BED986E-1324-D14F-A9EA-9BF66B64D6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4058" y="4727767"/>
                <a:ext cx="4540538" cy="714683"/>
              </a:xfrm>
              <a:prstGeom prst="rect">
                <a:avLst/>
              </a:prstGeom>
              <a:blipFill>
                <a:blip r:embed="rId3"/>
                <a:stretch>
                  <a:fillRect l="-11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48D18257-A3AD-274F-9BFC-E9FE223849E0}"/>
              </a:ext>
            </a:extLst>
          </p:cNvPr>
          <p:cNvGrpSpPr/>
          <p:nvPr/>
        </p:nvGrpSpPr>
        <p:grpSpPr>
          <a:xfrm>
            <a:off x="8647237" y="131012"/>
            <a:ext cx="3453579" cy="2572916"/>
            <a:chOff x="1195603" y="0"/>
            <a:chExt cx="9205369" cy="685800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74BC5DC-20D2-F544-90AF-788DE0D1A3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95603" y="0"/>
              <a:ext cx="9205369" cy="6858000"/>
            </a:xfrm>
            <a:prstGeom prst="rect">
              <a:avLst/>
            </a:prstGeom>
          </p:spPr>
        </p:pic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1D881507-7EE9-584E-BF90-F82BED9D66D8}"/>
                </a:ext>
              </a:extLst>
            </p:cNvPr>
            <p:cNvSpPr/>
            <p:nvPr/>
          </p:nvSpPr>
          <p:spPr>
            <a:xfrm>
              <a:off x="1945178" y="3242868"/>
              <a:ext cx="4673336" cy="3419189"/>
            </a:xfrm>
            <a:prstGeom prst="roundRect">
              <a:avLst/>
            </a:prstGeom>
            <a:noFill/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284158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29734C-890D-1547-A893-0DCC5C5F28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4314" y="693846"/>
            <a:ext cx="10515600" cy="2852737"/>
          </a:xfrm>
        </p:spPr>
        <p:txBody>
          <a:bodyPr/>
          <a:lstStyle/>
          <a:p>
            <a:r>
              <a:rPr lang="en-US" dirty="0"/>
              <a:t>Linear Classification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53B1E82A-1588-8746-AEF9-8106843E0D42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34314" y="4609592"/>
              <a:ext cx="8489103" cy="1828864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2838640">
                      <a:extLst>
                        <a:ext uri="{9D8B030D-6E8A-4147-A177-3AD203B41FA5}">
                          <a16:colId xmlns:a16="http://schemas.microsoft.com/office/drawing/2014/main" val="4251179039"/>
                        </a:ext>
                      </a:extLst>
                    </a:gridCol>
                    <a:gridCol w="2102591">
                      <a:extLst>
                        <a:ext uri="{9D8B030D-6E8A-4147-A177-3AD203B41FA5}">
                          <a16:colId xmlns:a16="http://schemas.microsoft.com/office/drawing/2014/main" val="2291829810"/>
                        </a:ext>
                      </a:extLst>
                    </a:gridCol>
                    <a:gridCol w="3547872">
                      <a:extLst>
                        <a:ext uri="{9D8B030D-6E8A-4147-A177-3AD203B41FA5}">
                          <a16:colId xmlns:a16="http://schemas.microsoft.com/office/drawing/2014/main" val="2659955671"/>
                        </a:ext>
                      </a:extLst>
                    </a:gridCol>
                  </a:tblGrid>
                  <a:tr h="341553">
                    <a:tc>
                      <a:txBody>
                        <a:bodyPr/>
                        <a:lstStyle/>
                        <a:p>
                          <a:pPr algn="l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Domain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Model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883110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Linear Classification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m:rPr>
                                    <m:lit/>
                                  </m:rPr>
                                  <a:rPr lang="en-US" sz="240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{</m:t>
                                </m:r>
                                <m:r>
                                  <a:rPr lang="en-US" sz="240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−1,+1</m:t>
                                </m:r>
                                <m:r>
                                  <m:rPr>
                                    <m:lit/>
                                  </m:rPr>
                                  <a:rPr lang="en-US" sz="240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={</m:t>
                                </m:r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d>
                                  <m:dPr>
                                    <m:ctrlPr>
                                      <a:rPr lang="en-US" sz="24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</m:d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sz="240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𝑠𝑖𝑔𝑛</m:t>
                                    </m:r>
                                    <m:r>
                                      <a:rPr lang="en-US" sz="240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240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acc>
                                  <m:accPr>
                                    <m:chr m:val="⃗"/>
                                    <m:ctrlPr>
                                      <a:rPr lang="en-US" sz="240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sz="240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2770836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Linear Regression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ℝ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bg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={</m:t>
                                </m:r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d>
                                  <m:dPr>
                                    <m:ctrlPr>
                                      <a:rPr lang="en-US" sz="2400" i="1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solidFill>
                                              <a:schemeClr val="bg1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solidFill>
                                              <a:schemeClr val="bg1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</m:d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sz="2400" i="1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solidFill>
                                              <a:schemeClr val="bg1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solidFill>
                                              <a:schemeClr val="bg1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2400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acc>
                                  <m:accPr>
                                    <m:chr m:val="⃗"/>
                                    <m:ctrlPr>
                                      <a:rPr lang="en-US" sz="2400" i="1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bg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3709193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Logistic Regression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US" sz="2400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400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</m:oMath>
                          </a14:m>
                          <a:r>
                            <a:rPr lang="en-US" sz="24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2400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[0,1]</m:t>
                              </m:r>
                            </m:oMath>
                          </a14:m>
                          <a:endParaRPr lang="en-US" sz="2400" dirty="0">
                            <a:solidFill>
                              <a:schemeClr val="bg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={</m:t>
                                </m:r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d>
                                  <m:dPr>
                                    <m:ctrlPr>
                                      <a:rPr lang="en-US" sz="2400" i="1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solidFill>
                                              <a:schemeClr val="bg1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solidFill>
                                              <a:schemeClr val="bg1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</m:d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sz="2400" i="1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  <m:r>
                                      <a:rPr lang="en-US" sz="2400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solidFill>
                                              <a:schemeClr val="bg1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solidFill>
                                              <a:schemeClr val="bg1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2400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acc>
                                  <m:accPr>
                                    <m:chr m:val="⃗"/>
                                    <m:ctrlPr>
                                      <a:rPr lang="en-US" sz="2400" i="1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)}</m:t>
                                </m:r>
                              </m:oMath>
                            </m:oMathPara>
                          </a14:m>
                          <a:br>
                            <a:rPr lang="en-US" sz="24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</a:br>
                          <a:endParaRPr lang="en-US" sz="2400" dirty="0">
                            <a:solidFill>
                              <a:schemeClr val="bg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9005385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53B1E82A-1588-8746-AEF9-8106843E0D42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34314" y="4609592"/>
              <a:ext cx="8489103" cy="1828864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2838640">
                      <a:extLst>
                        <a:ext uri="{9D8B030D-6E8A-4147-A177-3AD203B41FA5}">
                          <a16:colId xmlns:a16="http://schemas.microsoft.com/office/drawing/2014/main" val="4251179039"/>
                        </a:ext>
                      </a:extLst>
                    </a:gridCol>
                    <a:gridCol w="2102591">
                      <a:extLst>
                        <a:ext uri="{9D8B030D-6E8A-4147-A177-3AD203B41FA5}">
                          <a16:colId xmlns:a16="http://schemas.microsoft.com/office/drawing/2014/main" val="2291829810"/>
                        </a:ext>
                      </a:extLst>
                    </a:gridCol>
                    <a:gridCol w="3547872">
                      <a:extLst>
                        <a:ext uri="{9D8B030D-6E8A-4147-A177-3AD203B41FA5}">
                          <a16:colId xmlns:a16="http://schemas.microsoft.com/office/drawing/2014/main" val="2659955671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l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Domain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Model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8831103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Linear Classification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4940" t="-108333" r="-169277" b="-23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9286" t="-108333" r="-357" b="-23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27708368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Linear Regression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4940" t="-202703" r="-169277" b="-12702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9286" t="-202703" r="-357" b="-12702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37091938"/>
                      </a:ext>
                    </a:extLst>
                  </a:tr>
                  <a:tr h="457264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Logistic Regression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4940" t="-311111" r="-169277" b="-30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9286" t="-311111" r="-357" b="-3055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9005385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6138846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1503F-3B44-BA46-A373-F64E27CD8A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939272" cy="1325563"/>
          </a:xfrm>
        </p:spPr>
        <p:txBody>
          <a:bodyPr>
            <a:normAutofit/>
          </a:bodyPr>
          <a:lstStyle/>
          <a:p>
            <a:r>
              <a:rPr lang="en-US" dirty="0"/>
              <a:t>Linear Classification (Perceptron)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24CA957-DFCE-5E4D-BB1A-B2B69067C12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Formulation</a:t>
                </a:r>
              </a:p>
              <a:p>
                <a:pPr lvl="1"/>
                <a:r>
                  <a:rPr lang="en-US" dirty="0"/>
                  <a:t>Hypothesis set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𝑠𝑖𝑔𝑛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Error measure: binary error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𝕝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  <a:p>
                <a:r>
                  <a:rPr lang="en-US" dirty="0"/>
                  <a:t>Property</a:t>
                </a:r>
              </a:p>
              <a:p>
                <a:pPr lvl="1"/>
                <a:r>
                  <a:rPr lang="en-US" dirty="0"/>
                  <a:t>Simple model </a:t>
                </a: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(Fact: the VC dimension of d-dim perceptron is d+1)</a:t>
                </a:r>
              </a:p>
              <a:p>
                <a:pPr lvl="1"/>
                <a:r>
                  <a:rPr lang="en-US" dirty="0"/>
                  <a:t>Good generalization error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When data is linearly separable</a:t>
                </a:r>
              </a:p>
              <a:p>
                <a:pPr lvl="1"/>
                <a:r>
                  <a:rPr lang="en-US" dirty="0"/>
                  <a:t>Run PLA </a:t>
                </a:r>
                <a:br>
                  <a:rPr lang="en-US" dirty="0"/>
                </a:br>
                <a:r>
                  <a:rPr lang="en-US" dirty="0"/>
                  <a:t> </a:t>
                </a:r>
                <a:r>
                  <a:rPr lang="en-US" dirty="0">
                    <a:solidFill>
                      <a:schemeClr val="accent2"/>
                    </a:solidFill>
                  </a:rPr>
                  <a:t>=&gt;</a:t>
                </a:r>
                <a:r>
                  <a:rPr lang="en-US" dirty="0"/>
                  <a:t>  find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dirty="0"/>
                  <a:t>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 </a:t>
                </a:r>
                <a:br>
                  <a:rPr lang="en-US" dirty="0">
                    <a:solidFill>
                      <a:schemeClr val="tx1"/>
                    </a:solidFill>
                  </a:rPr>
                </a:br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dirty="0">
                    <a:solidFill>
                      <a:schemeClr val="accent2"/>
                    </a:solidFill>
                  </a:rPr>
                  <a:t>=&gt;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is close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24CA957-DFCE-5E4D-BB1A-B2B69067C12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086" t="-2015" b="-27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02BDD994-B850-C44E-B1C5-754209C388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3974" y="1580959"/>
            <a:ext cx="1703274" cy="1728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918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C1DCF4-F161-C545-BD1F-A9B0450D7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Non-Separable Data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CAFC94E-898C-644B-9DF5-63D1635219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875213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Generally a hard problem</a:t>
                </a:r>
              </a:p>
              <a:p>
                <a:pPr lvl="1"/>
                <a:r>
                  <a:rPr lang="en-US" dirty="0"/>
                  <a:t>Minimizing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en-US" dirty="0"/>
                  <a:t> is NP-hard</a:t>
                </a:r>
              </a:p>
              <a:p>
                <a:pPr lvl="1"/>
                <a:r>
                  <a:rPr lang="en-US" dirty="0"/>
                  <a:t>Reason: binary error is discrete and hard to optimize</a:t>
                </a:r>
              </a:p>
              <a:p>
                <a:endParaRPr lang="en-US" dirty="0"/>
              </a:p>
              <a:p>
                <a:r>
                  <a:rPr lang="en-US" dirty="0"/>
                  <a:t>Alternative approaches</a:t>
                </a:r>
              </a:p>
              <a:p>
                <a:pPr lvl="1"/>
                <a:r>
                  <a:rPr lang="en-US" dirty="0"/>
                  <a:t>Pocket algorithm</a:t>
                </a:r>
              </a:p>
              <a:p>
                <a:pPr lvl="2"/>
                <a:r>
                  <a:rPr lang="en-US" dirty="0"/>
                  <a:t>Run PLA for a finite pre-determined </a:t>
                </a:r>
                <a:r>
                  <a:rPr lang="en-US" dirty="0">
                    <a:solidFill>
                      <a:schemeClr val="accent1"/>
                    </a:solidFill>
                  </a:rPr>
                  <a:t>T </a:t>
                </a:r>
                <a:r>
                  <a:rPr lang="en-US" dirty="0"/>
                  <a:t>rounds</a:t>
                </a:r>
              </a:p>
              <a:p>
                <a:pPr lvl="2"/>
                <a:r>
                  <a:rPr lang="en-US" dirty="0"/>
                  <a:t>Keep track of the best weights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 (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that minimizes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  <a:endParaRPr lang="en-US" dirty="0">
                  <a:solidFill>
                    <a:schemeClr val="bg1">
                      <a:lumMod val="75000"/>
                    </a:schemeClr>
                  </a:solidFill>
                </a:endParaRPr>
              </a:p>
              <a:p>
                <a:pPr lvl="1"/>
                <a:r>
                  <a:rPr lang="en-US" dirty="0"/>
                  <a:t>Engineering the features to make data closer to be separable</a:t>
                </a:r>
              </a:p>
              <a:p>
                <a:pPr lvl="2"/>
                <a:r>
                  <a:rPr lang="en-US" dirty="0"/>
                  <a:t>Feature engineering (requiring domain knowledge, e.g., see LFD Example 3.1)</a:t>
                </a:r>
              </a:p>
              <a:p>
                <a:pPr lvl="1"/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Non-linear transformation (will discuss this in later lectures)</a:t>
                </a:r>
              </a:p>
              <a:p>
                <a:pPr lvl="1"/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Changing the problem formulation</a:t>
                </a:r>
              </a:p>
              <a:p>
                <a:pPr lvl="2"/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Treat it as a logistic regression problem (what’s the probability for the label to be +1)</a:t>
                </a:r>
              </a:p>
              <a:p>
                <a:pPr lvl="2"/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Another example: Support vector machines in 2</a:t>
                </a:r>
                <a:r>
                  <a:rPr lang="en-US" baseline="30000" dirty="0">
                    <a:solidFill>
                      <a:schemeClr val="bg1">
                        <a:lumMod val="75000"/>
                      </a:schemeClr>
                    </a:solidFill>
                  </a:rPr>
                  <a:t>nd</a:t>
                </a:r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 half of the semester</a:t>
                </a:r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CAFC94E-898C-644B-9DF5-63D1635219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875213"/>
              </a:xfrm>
              <a:blipFill>
                <a:blip r:embed="rId2"/>
                <a:stretch>
                  <a:fillRect l="-965" t="-23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9B719798-246F-834A-8EDE-6CB9927BFD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2724" y="319832"/>
            <a:ext cx="2537120" cy="2564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081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EFDD9E-DD38-C84D-B93F-3F1E1E13F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on Feature Engineering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4CD8643-43EF-F84A-AE3B-B8319617276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17448" y="1831720"/>
                <a:ext cx="10515600" cy="4812919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Task: Classify handwritten digits of 1 and 5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Linearly separable?</a:t>
                </a:r>
              </a:p>
              <a:p>
                <a:pPr lvl="1"/>
                <a:r>
                  <a:rPr lang="en-US" dirty="0"/>
                  <a:t>What are the features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/>
                  <a:t>?</a:t>
                </a:r>
              </a:p>
              <a:p>
                <a:pPr lvl="2"/>
                <a:r>
                  <a:rPr lang="en-US" dirty="0"/>
                  <a:t>Each pixel as a feature </a:t>
                </a: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(deep neural network takes this approach. requires a lot of data)</a:t>
                </a:r>
              </a:p>
              <a:p>
                <a:pPr lvl="2"/>
                <a:r>
                  <a:rPr lang="en-US" b="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=(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intensity</m:t>
                    </m:r>
                    <m: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symmtry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:endParaRPr lang="en-US" dirty="0">
                  <a:solidFill>
                    <a:schemeClr val="accent1"/>
                  </a:solidFill>
                </a:endParaRPr>
              </a:p>
              <a:p>
                <a:pPr marL="0" indent="0">
                  <a:buNone/>
                </a:pPr>
                <a:endParaRPr lang="en-US" sz="1400" dirty="0"/>
              </a:p>
              <a:p>
                <a:pPr marL="0" indent="0">
                  <a:buNone/>
                </a:pPr>
                <a:r>
                  <a:rPr lang="en-US" sz="1400" dirty="0">
                    <a:solidFill>
                      <a:schemeClr val="bg1">
                        <a:lumMod val="50000"/>
                      </a:schemeClr>
                    </a:solidFill>
                  </a:rPr>
                  <a:t>Feature engineering is a practical issue in applied ML but not the focus of this course (requires domain knowledge).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4CD8643-43EF-F84A-AE3B-B8319617276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17448" y="1831720"/>
                <a:ext cx="10515600" cy="4812919"/>
              </a:xfrm>
              <a:blipFill>
                <a:blip r:embed="rId2"/>
                <a:stretch>
                  <a:fillRect l="-1086" t="-3158" b="-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18E591F5-6227-6B44-B601-FB4DBA9AED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7838" y="1681235"/>
            <a:ext cx="1009650" cy="9914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C227251-8990-FE4B-B768-0310D15753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23629" y="1658495"/>
            <a:ext cx="1009650" cy="10369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97D25DC-FAAB-2545-B399-E1D0A098E9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9874" y="4420646"/>
            <a:ext cx="3337516" cy="1791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0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29734C-890D-1547-A893-0DCC5C5F28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4314" y="693846"/>
            <a:ext cx="10515600" cy="2852737"/>
          </a:xfrm>
        </p:spPr>
        <p:txBody>
          <a:bodyPr/>
          <a:lstStyle/>
          <a:p>
            <a:r>
              <a:rPr lang="en-US" dirty="0"/>
              <a:t>Linear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53B1E82A-1588-8746-AEF9-8106843E0D4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98935203"/>
                  </p:ext>
                </p:extLst>
              </p:nvPr>
            </p:nvGraphicFramePr>
            <p:xfrm>
              <a:off x="734314" y="4609592"/>
              <a:ext cx="8489103" cy="1828864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2838640">
                      <a:extLst>
                        <a:ext uri="{9D8B030D-6E8A-4147-A177-3AD203B41FA5}">
                          <a16:colId xmlns:a16="http://schemas.microsoft.com/office/drawing/2014/main" val="4251179039"/>
                        </a:ext>
                      </a:extLst>
                    </a:gridCol>
                    <a:gridCol w="2102591">
                      <a:extLst>
                        <a:ext uri="{9D8B030D-6E8A-4147-A177-3AD203B41FA5}">
                          <a16:colId xmlns:a16="http://schemas.microsoft.com/office/drawing/2014/main" val="2291829810"/>
                        </a:ext>
                      </a:extLst>
                    </a:gridCol>
                    <a:gridCol w="3547872">
                      <a:extLst>
                        <a:ext uri="{9D8B030D-6E8A-4147-A177-3AD203B41FA5}">
                          <a16:colId xmlns:a16="http://schemas.microsoft.com/office/drawing/2014/main" val="2659955671"/>
                        </a:ext>
                      </a:extLst>
                    </a:gridCol>
                  </a:tblGrid>
                  <a:tr h="341553">
                    <a:tc>
                      <a:txBody>
                        <a:bodyPr/>
                        <a:lstStyle/>
                        <a:p>
                          <a:pPr algn="l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Domain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Model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883110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Linear Classification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m:rPr>
                                    <m:lit/>
                                  </m:rP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{</m:t>
                                </m:r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−1,+1</m:t>
                                </m:r>
                                <m:r>
                                  <m:rPr>
                                    <m:lit/>
                                  </m:rP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bg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={</m:t>
                                </m:r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d>
                                  <m:dPr>
                                    <m:ctrlPr>
                                      <a:rPr lang="en-US" sz="2400" i="1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solidFill>
                                              <a:schemeClr val="bg1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solidFill>
                                              <a:schemeClr val="bg1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</m:d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sz="2400" i="1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𝑠𝑖𝑔𝑛</m:t>
                                    </m:r>
                                    <m:r>
                                      <a:rPr lang="en-US" sz="2400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solidFill>
                                              <a:schemeClr val="bg1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solidFill>
                                              <a:schemeClr val="bg1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2400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acc>
                                  <m:accPr>
                                    <m:chr m:val="⃗"/>
                                    <m:ctrlPr>
                                      <a:rPr lang="en-US" sz="2400" i="1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)}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bg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2770836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Linear Regression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sz="240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ℝ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={</m:t>
                                </m:r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d>
                                  <m:dPr>
                                    <m:ctrlPr>
                                      <a:rPr lang="en-US" sz="24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</m:d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sz="240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240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acc>
                                  <m:accPr>
                                    <m:chr m:val="⃗"/>
                                    <m:ctrlPr>
                                      <a:rPr lang="en-US" sz="240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3709193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Logistic Regression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US" sz="2400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400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</m:oMath>
                          </a14:m>
                          <a:r>
                            <a:rPr lang="en-US" sz="24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2400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[0,1]</m:t>
                              </m:r>
                            </m:oMath>
                          </a14:m>
                          <a:endParaRPr lang="en-US" sz="2400" dirty="0">
                            <a:solidFill>
                              <a:schemeClr val="bg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={</m:t>
                                </m:r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d>
                                  <m:dPr>
                                    <m:ctrlPr>
                                      <a:rPr lang="en-US" sz="2400" i="1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solidFill>
                                              <a:schemeClr val="bg1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solidFill>
                                              <a:schemeClr val="bg1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</m:d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sz="2400" i="1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  <m:r>
                                      <a:rPr lang="en-US" sz="2400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solidFill>
                                              <a:schemeClr val="bg1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solidFill>
                                              <a:schemeClr val="bg1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2400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acc>
                                  <m:accPr>
                                    <m:chr m:val="⃗"/>
                                    <m:ctrlPr>
                                      <a:rPr lang="en-US" sz="2400" i="1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)}</m:t>
                                </m:r>
                              </m:oMath>
                            </m:oMathPara>
                          </a14:m>
                          <a:br>
                            <a:rPr lang="en-US" sz="24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</a:br>
                          <a:endParaRPr lang="en-US" sz="2400" dirty="0">
                            <a:solidFill>
                              <a:schemeClr val="bg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9005385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53B1E82A-1588-8746-AEF9-8106843E0D4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98935203"/>
                  </p:ext>
                </p:extLst>
              </p:nvPr>
            </p:nvGraphicFramePr>
            <p:xfrm>
              <a:off x="734314" y="4609592"/>
              <a:ext cx="8489103" cy="1828864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2838640">
                      <a:extLst>
                        <a:ext uri="{9D8B030D-6E8A-4147-A177-3AD203B41FA5}">
                          <a16:colId xmlns:a16="http://schemas.microsoft.com/office/drawing/2014/main" val="4251179039"/>
                        </a:ext>
                      </a:extLst>
                    </a:gridCol>
                    <a:gridCol w="2102591">
                      <a:extLst>
                        <a:ext uri="{9D8B030D-6E8A-4147-A177-3AD203B41FA5}">
                          <a16:colId xmlns:a16="http://schemas.microsoft.com/office/drawing/2014/main" val="2291829810"/>
                        </a:ext>
                      </a:extLst>
                    </a:gridCol>
                    <a:gridCol w="3547872">
                      <a:extLst>
                        <a:ext uri="{9D8B030D-6E8A-4147-A177-3AD203B41FA5}">
                          <a16:colId xmlns:a16="http://schemas.microsoft.com/office/drawing/2014/main" val="2659955671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l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Domain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Model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8831103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Linear Classification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4940" t="-108333" r="-169277" b="-23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9286" t="-108333" r="-357" b="-23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27708368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Linear Regression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4940" t="-202703" r="-169277" b="-12702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9286" t="-202703" r="-357" b="-12702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37091938"/>
                      </a:ext>
                    </a:extLst>
                  </a:tr>
                  <a:tr h="457264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Logistic Regression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4940" t="-311111" r="-169277" b="-30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9286" t="-311111" r="-357" b="-3055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9005385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9395806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579354-5EB6-4F4A-A978-4AF0F7432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6A50BD-D6EA-E649-B580-886B6E4F74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44672" cy="4569038"/>
          </a:xfrm>
        </p:spPr>
        <p:txBody>
          <a:bodyPr>
            <a:normAutofit/>
          </a:bodyPr>
          <a:lstStyle/>
          <a:p>
            <a:r>
              <a:rPr lang="en-US" dirty="0"/>
              <a:t>HW1: Due Sep 23</a:t>
            </a:r>
          </a:p>
          <a:p>
            <a:pPr lvl="1"/>
            <a:r>
              <a:rPr lang="en-US" dirty="0"/>
              <a:t>Reserve time if you have never used </a:t>
            </a:r>
            <a:r>
              <a:rPr lang="en-US" dirty="0" err="1"/>
              <a:t>Gradescope</a:t>
            </a:r>
            <a:endParaRPr lang="en-US" dirty="0"/>
          </a:p>
          <a:p>
            <a:pPr lvl="1"/>
            <a:r>
              <a:rPr lang="en-US" dirty="0"/>
              <a:t>Check that submission is readable (if you scan your handwriting)</a:t>
            </a:r>
          </a:p>
          <a:p>
            <a:pPr lvl="1"/>
            <a:r>
              <a:rPr lang="en-US" b="1" dirty="0"/>
              <a:t>Correctly assign pages </a:t>
            </a:r>
            <a:r>
              <a:rPr lang="en-US" dirty="0"/>
              <a:t>to each problem (you won’t get points otherwise)</a:t>
            </a:r>
          </a:p>
          <a:p>
            <a:pPr lvl="1"/>
            <a:endParaRPr lang="en-US" dirty="0"/>
          </a:p>
          <a:p>
            <a:r>
              <a:rPr lang="en-US" dirty="0"/>
              <a:t>HW2: Will be announce later this week</a:t>
            </a:r>
          </a:p>
          <a:p>
            <a:endParaRPr lang="en-US" dirty="0"/>
          </a:p>
          <a:p>
            <a:r>
              <a:rPr lang="en-US" dirty="0"/>
              <a:t>Exam dates</a:t>
            </a:r>
          </a:p>
          <a:p>
            <a:pPr lvl="1"/>
            <a:r>
              <a:rPr lang="en-US" dirty="0"/>
              <a:t>Exam 1: announce later this week (most likely in the week before spring break)</a:t>
            </a:r>
          </a:p>
          <a:p>
            <a:pPr lvl="1"/>
            <a:r>
              <a:rPr lang="en-US" dirty="0"/>
              <a:t>Exam 2: last lecture of the semester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13634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22BB3A-CCCC-AE42-AC13-6C670B2B9D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270ADEE-65EB-6D46-89B9-72F1A948DEE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Formulation</a:t>
                </a:r>
              </a:p>
              <a:p>
                <a:pPr lvl="1"/>
                <a:r>
                  <a:rPr lang="en-US" dirty="0"/>
                  <a:t>Hypothesis set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Squared error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  <a:p>
                <a:r>
                  <a:rPr lang="en-US" dirty="0"/>
                  <a:t>Given dataset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={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)}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sz="200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r>
                  <a:rPr lang="en-US" dirty="0"/>
                  <a:t>Goal: 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𝑙𝑖𝑛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𝑎𝑟𝑔𝑚𝑖𝑛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270ADEE-65EB-6D46-89B9-72F1A948DEE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9D5D8991-78C8-3942-916E-1D1AB59F33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5932" y="1316004"/>
            <a:ext cx="4567468" cy="1939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68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AC0F31-D0AA-2A4B-B2E6-DC5A35815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Matrix Representation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6FF69ED-E284-7B41-A386-451DE6CF309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={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,…,(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)}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>
                  <a:solidFill>
                    <a:schemeClr val="accent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Sup>
                                <m:sSubSupPr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</m:e>
                          </m:mr>
                          <m:m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Sup>
                                <m:sSubSupPr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</m:e>
                          </m:mr>
                        </m:m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2,0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2,1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⋱</m:t>
                              </m:r>
                            </m:e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,0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,1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6FF69ED-E284-7B41-A386-451DE6CF309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2"/>
                <a:stretch>
                  <a:fillRect l="-1086" t="-3252" b="-10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8B0410DD-AC3C-B640-ADFD-E0E6B35C2254}"/>
                  </a:ext>
                </a:extLst>
              </p:cNvPr>
              <p:cNvSpPr/>
              <p:nvPr/>
            </p:nvSpPr>
            <p:spPr>
              <a:xfrm>
                <a:off x="8367712" y="3015456"/>
                <a:ext cx="2986088" cy="985838"/>
              </a:xfrm>
              <a:prstGeom prst="round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/>
                  <a:t>: the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400" dirty="0"/>
                  <a:t>-</a:t>
                </a:r>
                <a:r>
                  <a:rPr lang="en-US" sz="2400" dirty="0" err="1"/>
                  <a:t>th</a:t>
                </a:r>
                <a:r>
                  <a:rPr lang="en-US" sz="2400" dirty="0"/>
                  <a:t> element of vector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8B0410DD-AC3C-B640-ADFD-E0E6B35C22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7712" y="3015456"/>
                <a:ext cx="2986088" cy="985838"/>
              </a:xfrm>
              <a:prstGeom prst="roundRect">
                <a:avLst/>
              </a:prstGeom>
              <a:blipFill>
                <a:blip r:embed="rId3"/>
                <a:stretch>
                  <a:fillRect r="-2532" b="-63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8E21320-821F-8A4F-9CC2-8FF1BE3E26C1}"/>
              </a:ext>
            </a:extLst>
          </p:cNvPr>
          <p:cNvCxnSpPr>
            <a:cxnSpLocks/>
          </p:cNvCxnSpPr>
          <p:nvPr/>
        </p:nvCxnSpPr>
        <p:spPr>
          <a:xfrm>
            <a:off x="6753100" y="3537938"/>
            <a:ext cx="12417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8216B099-6689-5B4B-B017-5276E6C2719D}"/>
                  </a:ext>
                </a:extLst>
              </p:cNvPr>
              <p:cNvSpPr/>
              <p:nvPr/>
            </p:nvSpPr>
            <p:spPr>
              <a:xfrm>
                <a:off x="5165750" y="5250252"/>
                <a:ext cx="1860500" cy="1375111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acc>
                      <m:accPr>
                        <m:chr m:val="⃗"/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0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Sup>
                                <m:sSubSupPr>
                                  <m:ctrlPr>
                                    <a:rPr lang="en-US" sz="20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sz="20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0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acc>
                                <m:accPr>
                                  <m:chr m:val="⃗"/>
                                  <m:ctrlPr>
                                    <a:rPr lang="en-US" sz="20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</m:mr>
                          <m:mr>
                            <m:e>
                              <m:r>
                                <a:rPr lang="en-US" sz="20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Sup>
                                <m:sSubSupPr>
                                  <m:ctrlPr>
                                    <a:rPr lang="en-US" sz="20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sz="20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0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acc>
                                <m:accPr>
                                  <m:chr m:val="⃗"/>
                                  <m:ctrlPr>
                                    <a:rPr lang="en-US" sz="20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</m:mr>
                        </m:m>
                      </m:e>
                    </m:d>
                  </m:oMath>
                </a14:m>
                <a:endParaRPr lang="en-US" sz="20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8216B099-6689-5B4B-B017-5276E6C271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5750" y="5250252"/>
                <a:ext cx="1860500" cy="1375111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ounded Rectangle 7">
                <a:extLst>
                  <a:ext uri="{FF2B5EF4-FFF2-40B4-BE49-F238E27FC236}">
                    <a16:creationId xmlns:a16="http://schemas.microsoft.com/office/drawing/2014/main" id="{3C89FF96-AE5F-984D-AC16-6506AE3A6E5E}"/>
                  </a:ext>
                </a:extLst>
              </p:cNvPr>
              <p:cNvSpPr/>
              <p:nvPr/>
            </p:nvSpPr>
            <p:spPr>
              <a:xfrm>
                <a:off x="7994822" y="5253444"/>
                <a:ext cx="3462371" cy="1375111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acc>
                      <m:accPr>
                        <m:chr m:val="⃗"/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⃗"/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0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Sup>
                                <m:sSubSupPr>
                                  <m:ctrlPr>
                                    <a:rPr lang="en-US" sz="20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sz="20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0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acc>
                                <m:accPr>
                                  <m:chr m:val="⃗"/>
                                  <m:ctrlPr>
                                    <a:rPr lang="en-US" sz="20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acc>
                              <m:r>
                                <a:rPr lang="en-US" sz="2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sz="20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Sup>
                                <m:sSubSupPr>
                                  <m:ctrlPr>
                                    <a:rPr lang="en-US" sz="20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sz="20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0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acc>
                                <m:accPr>
                                  <m:chr m:val="⃗"/>
                                  <m:ctrlPr>
                                    <a:rPr lang="en-US" sz="20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acc>
                              <m:r>
                                <a:rPr lang="en-US" sz="2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sz="20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8" name="Rounded Rectangle 7">
                <a:extLst>
                  <a:ext uri="{FF2B5EF4-FFF2-40B4-BE49-F238E27FC236}">
                    <a16:creationId xmlns:a16="http://schemas.microsoft.com/office/drawing/2014/main" id="{3C89FF96-AE5F-984D-AC16-6506AE3A6E5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4822" y="5253444"/>
                <a:ext cx="3462371" cy="1375111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6EF7B11-3A9F-2C48-AEC7-BDFC5C1D38E3}"/>
                  </a:ext>
                </a:extLst>
              </p:cNvPr>
              <p:cNvSpPr txBox="1"/>
              <p:nvPr/>
            </p:nvSpPr>
            <p:spPr>
              <a:xfrm>
                <a:off x="5750288" y="4603921"/>
                <a:ext cx="186961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accent2"/>
                    </a:solidFill>
                  </a:rPr>
                  <a:t>Predictions made </a:t>
                </a:r>
                <a:br>
                  <a:rPr lang="en-US" dirty="0">
                    <a:solidFill>
                      <a:schemeClr val="accent2"/>
                    </a:solidFill>
                  </a:rPr>
                </a:br>
                <a:r>
                  <a:rPr lang="en-US" dirty="0">
                    <a:solidFill>
                      <a:schemeClr val="accent2"/>
                    </a:solidFill>
                  </a:rPr>
                  <a:t>by hypothesis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</m:oMath>
                </a14:m>
                <a:endParaRPr lang="en-US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6EF7B11-3A9F-2C48-AEC7-BDFC5C1D38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0288" y="4603921"/>
                <a:ext cx="1869614" cy="646331"/>
              </a:xfrm>
              <a:prstGeom prst="rect">
                <a:avLst/>
              </a:prstGeom>
              <a:blipFill>
                <a:blip r:embed="rId6"/>
                <a:stretch>
                  <a:fillRect l="-2703" t="-3846" r="-2027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91601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7DF43C-50E0-5642-AF8B-586F6BFDA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Rewriting the In-Sample Error In Matrix Form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34D7585-76C7-7D45-8F41-9CDEF368F89C}"/>
                  </a:ext>
                </a:extLst>
              </p:cNvPr>
              <p:cNvSpPr txBox="1"/>
              <p:nvPr/>
            </p:nvSpPr>
            <p:spPr>
              <a:xfrm>
                <a:off x="632930" y="2008132"/>
                <a:ext cx="4049057" cy="10384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sz="2400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en-US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sz="2400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34D7585-76C7-7D45-8F41-9CDEF368F8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930" y="2008132"/>
                <a:ext cx="4049057" cy="1038489"/>
              </a:xfrm>
              <a:prstGeom prst="rect">
                <a:avLst/>
              </a:prstGeom>
              <a:blipFill>
                <a:blip r:embed="rId2"/>
                <a:stretch>
                  <a:fillRect t="-113095" b="-1726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F26090F-8851-C84D-9256-E568E9AAD8D0}"/>
                  </a:ext>
                </a:extLst>
              </p:cNvPr>
              <p:cNvSpPr txBox="1"/>
              <p:nvPr/>
            </p:nvSpPr>
            <p:spPr>
              <a:xfrm>
                <a:off x="1503501" y="3165979"/>
                <a:ext cx="2952243" cy="103848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sz="2400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  <m:sup>
                                      <m:r>
                                        <a:rPr lang="en-US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bSup>
                                  <m:acc>
                                    <m:accPr>
                                      <m:chr m:val="⃗"/>
                                      <m:ctrlPr>
                                        <a:rPr lang="en-US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</m:acc>
                                  <m: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F26090F-8851-C84D-9256-E568E9AAD8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3501" y="3165979"/>
                <a:ext cx="2952243" cy="1038489"/>
              </a:xfrm>
              <a:prstGeom prst="rect">
                <a:avLst/>
              </a:prstGeom>
              <a:blipFill>
                <a:blip r:embed="rId3"/>
                <a:stretch>
                  <a:fillRect l="-14163" t="-114458" b="-1746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9DC205C-6610-514A-AC40-898CD573D2C9}"/>
                  </a:ext>
                </a:extLst>
              </p:cNvPr>
              <p:cNvSpPr txBox="1"/>
              <p:nvPr/>
            </p:nvSpPr>
            <p:spPr>
              <a:xfrm>
                <a:off x="1585086" y="4323826"/>
                <a:ext cx="2107124" cy="69782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40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240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4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en-US" sz="2400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  <m:r>
                                      <m:rPr>
                                        <m:brk m:alnAt="7"/>
                                      </m:rPr>
                                      <a:rPr lang="en-US" sz="24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en-US" sz="2400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9DC205C-6610-514A-AC40-898CD573D2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5086" y="4323826"/>
                <a:ext cx="2107124" cy="697820"/>
              </a:xfrm>
              <a:prstGeom prst="rect">
                <a:avLst/>
              </a:prstGeom>
              <a:blipFill>
                <a:blip r:embed="rId4"/>
                <a:stretch>
                  <a:fillRect l="-1198" t="-1786" r="-1198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BFE3D16-04FB-FA45-B402-BB4A2DA067EE}"/>
                  </a:ext>
                </a:extLst>
              </p:cNvPr>
              <p:cNvSpPr txBox="1"/>
              <p:nvPr/>
            </p:nvSpPr>
            <p:spPr>
              <a:xfrm>
                <a:off x="1646240" y="5391170"/>
                <a:ext cx="3167897" cy="6939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d>
                        <m:d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acc>
                                  <m:accPr>
                                    <m:chr m:val="⃗"/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acc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⃗"/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BFE3D16-04FB-FA45-B402-BB4A2DA067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6240" y="5391170"/>
                <a:ext cx="3167897" cy="693908"/>
              </a:xfrm>
              <a:prstGeom prst="rect">
                <a:avLst/>
              </a:prstGeom>
              <a:blipFill>
                <a:blip r:embed="rId5"/>
                <a:stretch>
                  <a:fillRect l="-1992" r="-398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54F005C-BCFB-874A-8B71-755E2B46A4AC}"/>
                  </a:ext>
                </a:extLst>
              </p:cNvPr>
              <p:cNvSpPr txBox="1"/>
              <p:nvPr/>
            </p:nvSpPr>
            <p:spPr>
              <a:xfrm>
                <a:off x="7230581" y="4632538"/>
                <a:ext cx="3753082" cy="6939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d>
                        <m:d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p>
                                      <m:sSupPr>
                                        <m:ctrlPr>
                                          <a:rPr lang="en-US" sz="24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en-US" sz="2400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400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𝑋</m:t>
                                            </m:r>
                                            <m:acc>
                                              <m:accPr>
                                                <m:chr m:val="⃗"/>
                                                <m:ctrlPr>
                                                  <a:rPr lang="en-US" sz="2400" i="1">
                                                    <a:solidFill>
                                                      <a:schemeClr val="accent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en-US" sz="2400" i="1">
                                                    <a:solidFill>
                                                      <a:schemeClr val="accent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𝑤</m:t>
                                                </m:r>
                                              </m:e>
                                            </m:acc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en-US" sz="24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p>
                                    </m:sSup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e>
                                </m:mr>
                              </m:m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p>
                          </m:sSup>
                        </m:e>
                      </m:d>
                      <m:d>
                        <m:d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acc>
                                  <m:accPr>
                                    <m:chr m:val="⃗"/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acc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⃗"/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i="1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54F005C-BCFB-874A-8B71-755E2B46A4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0581" y="4632538"/>
                <a:ext cx="3753082" cy="693908"/>
              </a:xfrm>
              <a:prstGeom prst="rect">
                <a:avLst/>
              </a:prstGeom>
              <a:blipFill>
                <a:blip r:embed="rId6"/>
                <a:stretch>
                  <a:fillRect l="-1351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C97945C5-7F34-2C44-B71E-0983C2EBD3B7}"/>
                  </a:ext>
                </a:extLst>
              </p:cNvPr>
              <p:cNvSpPr/>
              <p:nvPr/>
            </p:nvSpPr>
            <p:spPr>
              <a:xfrm>
                <a:off x="7043784" y="5604319"/>
                <a:ext cx="4719150" cy="78380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d>
                        <m:d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C97945C5-7F34-2C44-B71E-0983C2EBD3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3784" y="5604319"/>
                <a:ext cx="4719150" cy="783804"/>
              </a:xfrm>
              <a:prstGeom prst="rect">
                <a:avLst/>
              </a:prstGeom>
              <a:blipFill>
                <a:blip r:embed="rId7"/>
                <a:stretch>
                  <a:fillRect b="-63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F121C44-2E3C-0B40-9062-226A50BFAF75}"/>
                  </a:ext>
                </a:extLst>
              </p:cNvPr>
              <p:cNvSpPr txBox="1"/>
              <p:nvPr/>
            </p:nvSpPr>
            <p:spPr>
              <a:xfrm>
                <a:off x="6065888" y="4847368"/>
                <a:ext cx="97789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F121C44-2E3C-0B40-9062-226A50BFAF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5888" y="4847368"/>
                <a:ext cx="977896" cy="369332"/>
              </a:xfrm>
              <a:prstGeom prst="rect">
                <a:avLst/>
              </a:prstGeom>
              <a:blipFill>
                <a:blip r:embed="rId8"/>
                <a:stretch>
                  <a:fillRect l="-6410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377F047-5B72-0C4F-BFD9-C8A28D690BB1}"/>
              </a:ext>
            </a:extLst>
          </p:cNvPr>
          <p:cNvCxnSpPr/>
          <p:nvPr/>
        </p:nvCxnSpPr>
        <p:spPr>
          <a:xfrm>
            <a:off x="4968345" y="5129660"/>
            <a:ext cx="756929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ounded Rectangle 20">
                <a:extLst>
                  <a:ext uri="{FF2B5EF4-FFF2-40B4-BE49-F238E27FC236}">
                    <a16:creationId xmlns:a16="http://schemas.microsoft.com/office/drawing/2014/main" id="{7985719A-D626-6642-ADD3-F18C55E9E995}"/>
                  </a:ext>
                </a:extLst>
              </p:cNvPr>
              <p:cNvSpPr/>
              <p:nvPr/>
            </p:nvSpPr>
            <p:spPr>
              <a:xfrm>
                <a:off x="5192190" y="3165978"/>
                <a:ext cx="2725723" cy="103849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en-US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acc>
                              </m:e>
                            </m:mr>
                          </m:m>
                        </m:e>
                      </m:d>
                      <m:r>
                        <a:rPr lang="en-US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acc>
                        </m:e>
                      </m:rad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Sup>
                            <m:sSubSup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rad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algn="ctr"/>
                <a:endParaRPr lang="en-US" sz="100" b="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</m:acc>
                                </m:e>
                              </m:mr>
                            </m:m>
                          </m:e>
                        </m:d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acc>
                    <m: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nary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1" name="Rounded Rectangle 20">
                <a:extLst>
                  <a:ext uri="{FF2B5EF4-FFF2-40B4-BE49-F238E27FC236}">
                    <a16:creationId xmlns:a16="http://schemas.microsoft.com/office/drawing/2014/main" id="{7985719A-D626-6642-ADD3-F18C55E9E9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2190" y="3165978"/>
                <a:ext cx="2725723" cy="1038490"/>
              </a:xfrm>
              <a:prstGeom prst="roundRect">
                <a:avLst/>
              </a:prstGeom>
              <a:blipFill>
                <a:blip r:embed="rId9"/>
                <a:stretch>
                  <a:fillRect b="-559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ounded Rectangle 21">
                <a:extLst>
                  <a:ext uri="{FF2B5EF4-FFF2-40B4-BE49-F238E27FC236}">
                    <a16:creationId xmlns:a16="http://schemas.microsoft.com/office/drawing/2014/main" id="{CD2633A1-54E4-3249-9BB1-970EBBCEB136}"/>
                  </a:ext>
                </a:extLst>
              </p:cNvPr>
              <p:cNvSpPr/>
              <p:nvPr/>
            </p:nvSpPr>
            <p:spPr>
              <a:xfrm>
                <a:off x="5192190" y="1859041"/>
                <a:ext cx="2159586" cy="1060001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r>
                      <a:rPr lang="en-US" sz="160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60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Sup>
                                <m:sSubSupPr>
                                  <m:ctrlPr>
                                    <a:rPr lang="en-US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sz="16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16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</m:e>
                          </m:mr>
                          <m:mr>
                            <m:e>
                              <m:r>
                                <a:rPr lang="en-US" sz="16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Sup>
                                <m:sSubSupPr>
                                  <m:ctrlPr>
                                    <a:rPr lang="en-US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sz="16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6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  <m:sup>
                                  <m:r>
                                    <a:rPr lang="en-US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</m:e>
                          </m:mr>
                        </m:m>
                      </m:e>
                    </m:d>
                  </m:oMath>
                </a14:m>
                <a:r>
                  <a:rPr lang="en-US" sz="1600" dirty="0"/>
                  <a:t>; </a:t>
                </a:r>
                <a14:m>
                  <m:oMath xmlns:m="http://schemas.openxmlformats.org/officeDocument/2006/math">
                    <m:r>
                      <a:rPr lang="en-US" sz="1600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acc>
                      <m:accPr>
                        <m:chr m:val="⃗"/>
                        <m:ctrlP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sz="16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sz="16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sz="1600" dirty="0"/>
                  <a:t> </a:t>
                </a:r>
              </a:p>
            </p:txBody>
          </p:sp>
        </mc:Choice>
        <mc:Fallback xmlns="">
          <p:sp>
            <p:nvSpPr>
              <p:cNvPr id="22" name="Rounded Rectangle 21">
                <a:extLst>
                  <a:ext uri="{FF2B5EF4-FFF2-40B4-BE49-F238E27FC236}">
                    <a16:creationId xmlns:a16="http://schemas.microsoft.com/office/drawing/2014/main" id="{CD2633A1-54E4-3249-9BB1-970EBBCEB1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2190" y="1859041"/>
                <a:ext cx="2159586" cy="1060001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ounded Rectangle 22">
                <a:extLst>
                  <a:ext uri="{FF2B5EF4-FFF2-40B4-BE49-F238E27FC236}">
                    <a16:creationId xmlns:a16="http://schemas.microsoft.com/office/drawing/2014/main" id="{F28E9140-2260-4F43-B44C-23817C70E1D6}"/>
                  </a:ext>
                </a:extLst>
              </p:cNvPr>
              <p:cNvSpPr/>
              <p:nvPr/>
            </p:nvSpPr>
            <p:spPr>
              <a:xfrm>
                <a:off x="7510015" y="1859041"/>
                <a:ext cx="1434162" cy="1060001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acc>
                      <m:accPr>
                        <m:chr m:val="⃗"/>
                        <m:ctrlP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6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Sup>
                                <m:sSubSupPr>
                                  <m:ctrlPr>
                                    <a:rPr lang="en-US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sz="16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16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acc>
                                <m:accPr>
                                  <m:chr m:val="⃗"/>
                                  <m:ctrlPr>
                                    <a:rPr lang="en-US" sz="16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6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</m:mr>
                          <m:mr>
                            <m:e>
                              <m:r>
                                <a:rPr lang="en-US" sz="16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Sup>
                                <m:sSubSupPr>
                                  <m:ctrlPr>
                                    <a:rPr lang="en-US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sz="16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6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  <m:sup>
                                  <m:r>
                                    <a:rPr lang="en-US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acc>
                                <m:accPr>
                                  <m:chr m:val="⃗"/>
                                  <m:ctrlPr>
                                    <a:rPr lang="en-US" sz="16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6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</m:mr>
                        </m:m>
                      </m:e>
                    </m:d>
                  </m:oMath>
                </a14:m>
                <a:endParaRPr lang="en-US" sz="1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3" name="Rounded Rectangle 22">
                <a:extLst>
                  <a:ext uri="{FF2B5EF4-FFF2-40B4-BE49-F238E27FC236}">
                    <a16:creationId xmlns:a16="http://schemas.microsoft.com/office/drawing/2014/main" id="{F28E9140-2260-4F43-B44C-23817C70E1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0015" y="1859041"/>
                <a:ext cx="1434162" cy="1060001"/>
              </a:xfrm>
              <a:prstGeom prst="round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ounded Rectangle 23">
                <a:extLst>
                  <a:ext uri="{FF2B5EF4-FFF2-40B4-BE49-F238E27FC236}">
                    <a16:creationId xmlns:a16="http://schemas.microsoft.com/office/drawing/2014/main" id="{F9616194-B5E7-0140-99B7-C6494CA3DA34}"/>
                  </a:ext>
                </a:extLst>
              </p:cNvPr>
              <p:cNvSpPr/>
              <p:nvPr/>
            </p:nvSpPr>
            <p:spPr>
              <a:xfrm>
                <a:off x="9102416" y="1859041"/>
                <a:ext cx="2668960" cy="1060001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acc>
                      <m:accPr>
                        <m:chr m:val="⃗"/>
                        <m:ctrlP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⃗"/>
                        <m:ctrlP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6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Sup>
                                <m:sSubSupPr>
                                  <m:ctrlPr>
                                    <a:rPr lang="en-US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sz="16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16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acc>
                                <m:accPr>
                                  <m:chr m:val="⃗"/>
                                  <m:ctrlPr>
                                    <a:rPr lang="en-US" sz="16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6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acc>
                              <m:r>
                                <a:rPr lang="en-US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6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sz="16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Sup>
                                <m:sSubSupPr>
                                  <m:ctrlPr>
                                    <a:rPr lang="en-US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sz="16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6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  <m:sup>
                                  <m:r>
                                    <a:rPr lang="en-US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acc>
                                <m:accPr>
                                  <m:chr m:val="⃗"/>
                                  <m:ctrlPr>
                                    <a:rPr lang="en-US" sz="16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6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acc>
                              <m:r>
                                <a:rPr lang="en-US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6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sz="1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4" name="Rounded Rectangle 23">
                <a:extLst>
                  <a:ext uri="{FF2B5EF4-FFF2-40B4-BE49-F238E27FC236}">
                    <a16:creationId xmlns:a16="http://schemas.microsoft.com/office/drawing/2014/main" id="{F9616194-B5E7-0140-99B7-C6494CA3DA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2416" y="1859041"/>
                <a:ext cx="2668960" cy="1060001"/>
              </a:xfrm>
              <a:prstGeom prst="round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44724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2" grpId="0"/>
      <p:bldP spid="21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D70A4B8-1474-734B-B489-E67D2C92D6E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How to 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𝑙𝑖𝑛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𝑎𝑟𝑔𝑚𝑖𝑛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?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D70A4B8-1474-734B-B489-E67D2C92D6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369F640-8B6C-9F4F-8B79-780C3BDF8BF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Given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Solve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</a:p>
              <a:p>
                <a:pPr lvl="1"/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Think about what you’ll do for one-dimensional case</a:t>
                </a: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dirty="0"/>
                  <a:t>Derivations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)=</m:t>
                    </m:r>
                    <m:f>
                      <m:f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𝑙𝑖𝑛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 </a:t>
                </a:r>
                <a:r>
                  <a:rPr lang="en-US" dirty="0"/>
                  <a:t>==&gt;</a:t>
                </a:r>
                <a:r>
                  <a:rPr lang="en-US" dirty="0">
                    <a:solidFill>
                      <a:schemeClr val="accent1"/>
                    </a:solidFill>
                  </a:rPr>
                  <a:t>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𝑙𝑖𝑛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369F640-8B6C-9F4F-8B79-780C3BDF8B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86" t="-2907" b="-17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A4C5FD87-74DB-9747-AB3E-07F03752668B}"/>
                  </a:ext>
                </a:extLst>
              </p:cNvPr>
              <p:cNvSpPr/>
              <p:nvPr/>
            </p:nvSpPr>
            <p:spPr>
              <a:xfrm>
                <a:off x="8473440" y="1623854"/>
                <a:ext cx="3590544" cy="2365248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sub>
                      </m:sSub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</m:num>
                                  <m:den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</m:d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f>
                                        <m:fPr>
                                          <m:ctrlPr>
                                            <a:rPr lang="en-US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𝜕</m:t>
                                          </m:r>
                                        </m:num>
                                        <m:den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𝜕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solidFill>
                                                    <a:schemeClr val="accent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i="1">
                                                  <a:solidFill>
                                                    <a:schemeClr val="accent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𝑤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solidFill>
                                                    <a:schemeClr val="accent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  <m:r>
                                        <m:rPr>
                                          <m:brk m:alnAt="7"/>
                                        </m:rP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  <m:d>
                                        <m:dPr>
                                          <m:ctrlPr>
                                            <a:rPr lang="en-US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acc>
                                            <m:accPr>
                                              <m:chr m:val="⃗"/>
                                              <m:ctrlPr>
                                                <a:rPr lang="en-US" i="1">
                                                  <a:solidFill>
                                                    <a:schemeClr val="accent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i="1">
                                                  <a:solidFill>
                                                    <a:schemeClr val="accent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𝑤</m:t>
                                              </m:r>
                                            </m:e>
                                          </m:acc>
                                        </m:e>
                                      </m:d>
                                    </m:e>
                                  </m:mr>
                                  <m:m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</m:num>
                                  <m:den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</m:d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A4C5FD87-74DB-9747-AB3E-07F0375266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3440" y="1623854"/>
                <a:ext cx="3590544" cy="2365248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58198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426B6E8-8016-B745-8AC4-D2D6DB46C24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219075"/>
                <a:ext cx="10515600" cy="6738937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𝑙𝑖𝑛</m:t>
                        </m:r>
                      </m:sub>
                    </m:sSub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sz="2400" dirty="0"/>
                  <a:t>  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Two cases:</a:t>
                </a:r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is </a:t>
                </a:r>
                <a:r>
                  <a:rPr lang="en-US" dirty="0">
                    <a:solidFill>
                      <a:srgbClr val="FF0000"/>
                    </a:solidFill>
                  </a:rPr>
                  <a:t>invertible </a:t>
                </a:r>
                <a:r>
                  <a:rPr lang="en-US" dirty="0"/>
                  <a:t>(When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, most of the time, it is invertible)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𝑙𝑖𝑛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p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e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endParaRPr lang="en-US" sz="2400" dirty="0"/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is not invertible</a:t>
                </a:r>
              </a:p>
              <a:p>
                <a:pPr lvl="2"/>
                <a:r>
                  <a:rPr lang="en-US" sz="2400" dirty="0"/>
                  <a:t>Requires special handling </a:t>
                </a:r>
                <a:r>
                  <a:rPr lang="en-US" sz="2400" dirty="0">
                    <a:solidFill>
                      <a:schemeClr val="bg1">
                        <a:lumMod val="65000"/>
                      </a:schemeClr>
                    </a:solidFill>
                  </a:rPr>
                  <a:t>(See LFD Problem 3.15 for an example)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In practice</a:t>
                </a:r>
              </a:p>
              <a:p>
                <a:pPr lvl="1"/>
                <a:r>
                  <a:rPr lang="en-US" dirty="0"/>
                  <a:t>Define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as the pseudo-inverse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US" dirty="0"/>
              </a:p>
              <a:p>
                <a:pPr lvl="2"/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sz="2400" b="0" i="0" dirty="0" smtClean="0"/>
                          <m:t>Wh</m:t>
                        </m:r>
                        <m:r>
                          <m:rPr>
                            <m:nor/>
                          </m:rPr>
                          <a:rPr lang="en-US" sz="2400" dirty="0"/>
                          <m:t>en</m:t>
                        </m:r>
                        <m:r>
                          <m:rPr>
                            <m:nor/>
                          </m:rPr>
                          <a:rPr lang="en-US" sz="2400" dirty="0"/>
                          <m:t> </m:t>
                        </m:r>
                        <m:sSup>
                          <m:sSup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m:rPr>
                            <m:nor/>
                          </m:rPr>
                          <a:rPr lang="en-US" sz="2400" dirty="0"/>
                          <m:t> </m:t>
                        </m:r>
                        <m:r>
                          <m:rPr>
                            <m:nor/>
                          </m:rPr>
                          <a:rPr lang="en-US" sz="2400" dirty="0"/>
                          <m:t>is</m:t>
                        </m:r>
                        <m:r>
                          <m:rPr>
                            <m:nor/>
                          </m:rPr>
                          <a:rPr lang="en-US" sz="2400" dirty="0"/>
                          <m:t> </m:t>
                        </m:r>
                        <m:r>
                          <m:rPr>
                            <m:nor/>
                          </m:rPr>
                          <a:rPr lang="en-US" sz="2400" dirty="0" smtClean="0">
                            <a:solidFill>
                              <a:schemeClr val="tx1"/>
                            </a:solidFill>
                          </a:rPr>
                          <m:t>invertible</m:t>
                        </m:r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 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p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e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sz="2400" dirty="0">
                  <a:solidFill>
                    <a:srgbClr val="FF0000"/>
                  </a:solidFill>
                </a:endParaRPr>
              </a:p>
              <a:p>
                <a:pPr lvl="2"/>
                <a:r>
                  <a:rPr lang="en-US" sz="2400" dirty="0"/>
                  <a:t>When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m:rPr>
                        <m:nor/>
                      </m:rPr>
                      <a:rPr lang="en-US" sz="2400" dirty="0"/>
                      <m:t> </m:t>
                    </m:r>
                  </m:oMath>
                </a14:m>
                <a:r>
                  <a:rPr lang="en-US" sz="2400" dirty="0"/>
                  <a:t>is not invertible, “handle” it appropriately (usually done in the library for you)</a:t>
                </a:r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Linear regression algorithm (a single step algorithm):</a:t>
                </a:r>
              </a:p>
              <a:p>
                <a:pPr lvl="1"/>
                <a:endParaRPr lang="en-US" sz="200" dirty="0"/>
              </a:p>
              <a:p>
                <a:pPr lvl="2"/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𝑙𝑖𝑛</m:t>
                        </m:r>
                      </m:sub>
                    </m:sSub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endParaRPr lang="en-US" sz="2400" dirty="0"/>
              </a:p>
              <a:p>
                <a:pPr lvl="2"/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426B6E8-8016-B745-8AC4-D2D6DB46C24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19075"/>
                <a:ext cx="10515600" cy="6738937"/>
              </a:xfrm>
              <a:blipFill>
                <a:blip r:embed="rId2"/>
                <a:stretch>
                  <a:fillRect l="-844" t="-2072" r="-6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31BF21B2-F3AF-F240-8FC0-4ABEE9DDA230}"/>
              </a:ext>
            </a:extLst>
          </p:cNvPr>
          <p:cNvSpPr/>
          <p:nvPr/>
        </p:nvSpPr>
        <p:spPr>
          <a:xfrm>
            <a:off x="1171575" y="5829300"/>
            <a:ext cx="7200900" cy="9799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2279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F00ADA-4B74-9141-B32B-154F4E1AB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 “Algorithm”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42F07B8-8987-4747-9939-3FF828017A9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Input: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,…,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Construct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endParaRPr lang="en-US" dirty="0"/>
              </a:p>
              <a:p>
                <a:pPr marL="457200" indent="-457200">
                  <a:buFont typeface="+mj-lt"/>
                  <a:buAutoNum type="arabicPeriod"/>
                </a:pPr>
                <a:endParaRPr lang="en-US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Compute the pseudo-inverse of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i="1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p>
                  </m:oMath>
                </a14:m>
                <a:endParaRPr lang="en-US" i="1" dirty="0"/>
              </a:p>
              <a:p>
                <a:pPr marL="457200" lvl="1" indent="0">
                  <a:buNone/>
                </a:pPr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p>
                    <m:r>
                      <a:rPr lang="en-US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 when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 is invertible)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endParaRPr lang="en-US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𝑙𝑖𝑛</m:t>
                        </m:r>
                      </m:sub>
                    </m:sSub>
                    <m:r>
                      <a:rPr lang="en-US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Output: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𝑙𝑖𝑛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42F07B8-8987-4747-9939-3FF828017A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488" b="-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58929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05F8C-2F58-B04F-A8A1-A57555EFB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Short Discussion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A069826-EE1F-C244-9878-0E322EC4C4A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575956" y="2689412"/>
                <a:ext cx="6109537" cy="1680883"/>
              </a:xfrm>
            </p:spPr>
            <p:txBody>
              <a:bodyPr/>
              <a:lstStyle/>
              <a:p>
                <a:r>
                  <a:rPr lang="en-US" dirty="0"/>
                  <a:t>What happens in 0-dimensional model</a:t>
                </a:r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Given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,…,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What’s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𝑙𝑖𝑛</m:t>
                        </m:r>
                      </m:sub>
                    </m:sSub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A069826-EE1F-C244-9878-0E322EC4C4A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575956" y="2689412"/>
                <a:ext cx="6109537" cy="1680883"/>
              </a:xfrm>
              <a:blipFill>
                <a:blip r:embed="rId2"/>
                <a:stretch>
                  <a:fillRect l="-1867" t="-5970" r="-207" b="-67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ABEF4237-2638-C942-B52F-AACB892984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678" y="1825625"/>
            <a:ext cx="4635938" cy="378215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167054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97D63-9324-5C45-8B50-54169038D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Short Discussion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6F584C1-D401-0745-873D-577A8665372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479676" y="1825625"/>
                <a:ext cx="6205818" cy="483235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Special case of </a:t>
                </a:r>
                <a:r>
                  <a:rPr lang="en-US" dirty="0">
                    <a:solidFill>
                      <a:schemeClr val="accent1"/>
                    </a:solidFill>
                  </a:rPr>
                  <a:t>zero–dimensional </a:t>
                </a:r>
                <a:r>
                  <a:rPr lang="en-US" dirty="0"/>
                  <a:t>space</a:t>
                </a:r>
              </a:p>
              <a:p>
                <a:endParaRPr lang="en-US" sz="100" dirty="0"/>
              </a:p>
              <a:p>
                <a:pPr marL="0" indent="0">
                  <a:buNone/>
                </a:pPr>
                <a:r>
                  <a:rPr lang="en-US" sz="2000" dirty="0"/>
                  <a:t>	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20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000" b="0" dirty="0"/>
                  <a:t>  =&gt;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2000" b="0" dirty="0">
                    <a:solidFill>
                      <a:schemeClr val="accent1"/>
                    </a:solidFill>
                  </a:rPr>
                  <a:t>  </a:t>
                </a:r>
                <a:r>
                  <a:rPr lang="en-US" sz="2000" b="0" dirty="0"/>
                  <a:t>=&gt;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0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p>
                                <m:r>
                                  <a:rPr lang="en-US" sz="20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e>
                      <m:sup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2000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=1/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N</m:t>
                    </m:r>
                  </m:oMath>
                </a14:m>
                <a:endParaRPr lang="en-US" sz="2000" b="0" dirty="0">
                  <a:solidFill>
                    <a:schemeClr val="accent1"/>
                  </a:solidFill>
                </a:endParaRPr>
              </a:p>
              <a:p>
                <a:pPr marL="0" indent="0">
                  <a:buNone/>
                </a:pPr>
                <a:endParaRPr lang="en-US" sz="600" dirty="0">
                  <a:solidFill>
                    <a:schemeClr val="accent1"/>
                  </a:solidFill>
                </a:endParaRPr>
              </a:p>
              <a:p>
                <a:pPr marL="0" indent="0">
                  <a:buNone/>
                </a:pPr>
                <a:r>
                  <a:rPr lang="en-US" sz="2000" b="0" dirty="0">
                    <a:solidFill>
                      <a:schemeClr val="accent1"/>
                    </a:solidFill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𝑙𝑖𝑛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0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0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p>
                                <m:r>
                                  <a:rPr lang="en-US" sz="20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e>
                      <m:sup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</m:e>
                    </m:acc>
                  </m:oMath>
                </a14:m>
                <a:br>
                  <a:rPr lang="en-US" sz="2000" b="0" i="1" dirty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</a:br>
                <a:r>
                  <a:rPr lang="en-US" sz="2000" b="0" i="1" dirty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  <a:t>                          </a:t>
                </a:r>
              </a:p>
              <a:p>
                <a:pPr marL="0" indent="0">
                  <a:buNone/>
                </a:pPr>
                <a:r>
                  <a:rPr lang="en-US" sz="2000" i="1" dirty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  <a:t>                         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  <m:r>
                          <a:rPr lang="en-US" sz="20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…</m:t>
                        </m:r>
                        <m:f>
                          <m:fPr>
                            <m:ctrlP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20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000" b="0" i="1" dirty="0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2000" b="0" i="1" dirty="0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2000" b="0" i="1" dirty="0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sz="20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000" b="0" i="1" dirty="0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dirty="0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b="0" i="1" dirty="0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sz="2000" b="0" i="0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sz="20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0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endParaRPr lang="en-US" sz="2000" b="0" dirty="0">
                  <a:solidFill>
                    <a:schemeClr val="accent1"/>
                  </a:solidFill>
                </a:endParaRPr>
              </a:p>
              <a:p>
                <a:pPr marL="0" indent="0">
                  <a:buNone/>
                </a:pPr>
                <a:endParaRPr lang="en-US" sz="2000" dirty="0"/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6F584C1-D401-0745-873D-577A866537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479676" y="1825625"/>
                <a:ext cx="6205818" cy="4832350"/>
              </a:xfrm>
              <a:blipFill>
                <a:blip r:embed="rId2"/>
                <a:stretch>
                  <a:fillRect l="-1837" t="-20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694F3D25-3E69-4142-AE7C-0B4C25704836}"/>
              </a:ext>
            </a:extLst>
          </p:cNvPr>
          <p:cNvSpPr txBox="1"/>
          <p:nvPr/>
        </p:nvSpPr>
        <p:spPr>
          <a:xfrm>
            <a:off x="5774110" y="5498181"/>
            <a:ext cx="31412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Squared error =&gt; mean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4EF5A9-EAE2-924A-90BB-1E0C324E8D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678" y="1839073"/>
            <a:ext cx="4635938" cy="378215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822709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BDC5C-FEEF-D74A-BE06-135938EF1D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FCF55E-24D8-E746-8FE1-17A8D179313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833100" cy="49180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Linear regression generalizes very well</a:t>
                </a:r>
              </a:p>
              <a:p>
                <a:pPr lvl="1"/>
                <a:r>
                  <a:rPr lang="en-US" dirty="0"/>
                  <a:t>Under mild conditions </a:t>
                </a: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(See LFD Exercise 3.4 for an example)</a:t>
                </a:r>
              </a:p>
              <a:p>
                <a:pPr lvl="1"/>
                <a:endParaRPr lang="en-US" sz="200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marL="457200" lvl="1" indent="0">
                  <a:buNone/>
                </a:pPr>
                <a:r>
                  <a:rPr lang="en-US" b="0" dirty="0">
                    <a:solidFill>
                      <a:schemeClr val="accent1"/>
                    </a:solidFill>
                  </a:rPr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</m:e>
                    </m:d>
                  </m:oMath>
                </a14:m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marL="457200" lvl="1" indent="0">
                  <a:buNone/>
                </a:pPr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r>
                  <a:rPr lang="en-US" dirty="0"/>
                  <a:t>Use regression for classification</a:t>
                </a:r>
              </a:p>
              <a:p>
                <a:pPr lvl="1"/>
                <a:r>
                  <a:rPr lang="en-US" dirty="0">
                    <a:ea typeface="Cambria Math" panose="02040503050406030204" pitchFamily="18" charset="0"/>
                  </a:rPr>
                  <a:t>Note that</a:t>
                </a:r>
                <a:r>
                  <a:rPr lang="en-US" dirty="0">
                    <a:solidFill>
                      <a:schemeClr val="accent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−1,+1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⊂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</a:p>
              <a:p>
                <a:pPr lvl="1"/>
                <a:r>
                  <a:rPr lang="en-US" dirty="0"/>
                  <a:t>Use linear regression to 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𝑙𝑖𝑛</m:t>
                        </m:r>
                      </m:sub>
                    </m:sSub>
                    <m:r>
                      <a:rPr lang="en-US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accent6"/>
                    </a:solidFill>
                  </a:rPr>
                  <a:t>  </a:t>
                </a:r>
                <a:r>
                  <a:rPr lang="en-US" dirty="0">
                    <a:solidFill>
                      <a:schemeClr val="tx1"/>
                    </a:solidFill>
                  </a:rPr>
                  <a:t>for data with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∈{−1,+1}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𝑙𝑖𝑛</m:t>
                        </m:r>
                      </m:sub>
                    </m:sSub>
                  </m:oMath>
                </a14:m>
                <a:r>
                  <a:rPr lang="en-US" dirty="0"/>
                  <a:t> for classification: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sign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𝑙𝑖𝑛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bg1"/>
                  </a:solidFill>
                </a:endParaRPr>
              </a:p>
              <a:p>
                <a:pPr lvl="1"/>
                <a:r>
                  <a:rPr lang="en-US" dirty="0"/>
                  <a:t>Alternatively, 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𝑙𝑖𝑛</m:t>
                        </m:r>
                      </m:sub>
                    </m:sSub>
                  </m:oMath>
                </a14:m>
                <a:r>
                  <a:rPr lang="en-US" dirty="0"/>
                  <a:t> as the initialization for Pocket Algorithm</a:t>
                </a:r>
              </a:p>
              <a:p>
                <a:pPr marL="457200" lvl="1" indent="0">
                  <a:buNone/>
                </a:pPr>
                <a:endParaRPr lang="en-US" dirty="0">
                  <a:solidFill>
                    <a:schemeClr val="accent6"/>
                  </a:solidFill>
                </a:endParaRP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FCF55E-24D8-E746-8FE1-17A8D179313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833100" cy="4918075"/>
              </a:xfrm>
              <a:blipFill>
                <a:blip r:embed="rId2"/>
                <a:stretch>
                  <a:fillRect l="-937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2275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29734C-890D-1547-A893-0DCC5C5F28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4314" y="693846"/>
            <a:ext cx="10515600" cy="2852737"/>
          </a:xfrm>
        </p:spPr>
        <p:txBody>
          <a:bodyPr/>
          <a:lstStyle/>
          <a:p>
            <a:r>
              <a:rPr lang="en-US" dirty="0"/>
              <a:t>Logistic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53B1E82A-1588-8746-AEF9-8106843E0D4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46118952"/>
                  </p:ext>
                </p:extLst>
              </p:nvPr>
            </p:nvGraphicFramePr>
            <p:xfrm>
              <a:off x="734314" y="4609592"/>
              <a:ext cx="8489103" cy="1828864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2838640">
                      <a:extLst>
                        <a:ext uri="{9D8B030D-6E8A-4147-A177-3AD203B41FA5}">
                          <a16:colId xmlns:a16="http://schemas.microsoft.com/office/drawing/2014/main" val="4251179039"/>
                        </a:ext>
                      </a:extLst>
                    </a:gridCol>
                    <a:gridCol w="2102591">
                      <a:extLst>
                        <a:ext uri="{9D8B030D-6E8A-4147-A177-3AD203B41FA5}">
                          <a16:colId xmlns:a16="http://schemas.microsoft.com/office/drawing/2014/main" val="2291829810"/>
                        </a:ext>
                      </a:extLst>
                    </a:gridCol>
                    <a:gridCol w="3547872">
                      <a:extLst>
                        <a:ext uri="{9D8B030D-6E8A-4147-A177-3AD203B41FA5}">
                          <a16:colId xmlns:a16="http://schemas.microsoft.com/office/drawing/2014/main" val="2659955671"/>
                        </a:ext>
                      </a:extLst>
                    </a:gridCol>
                  </a:tblGrid>
                  <a:tr h="341553">
                    <a:tc>
                      <a:txBody>
                        <a:bodyPr/>
                        <a:lstStyle/>
                        <a:p>
                          <a:pPr algn="l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Domain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Model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883110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Linear Classification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m:rPr>
                                    <m:lit/>
                                  </m:rP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{</m:t>
                                </m:r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−1,+1</m:t>
                                </m:r>
                                <m:r>
                                  <m:rPr>
                                    <m:lit/>
                                  </m:rP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bg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={</m:t>
                                </m:r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d>
                                  <m:dPr>
                                    <m:ctrlPr>
                                      <a:rPr lang="en-US" sz="2400" i="1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solidFill>
                                              <a:schemeClr val="bg1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solidFill>
                                              <a:schemeClr val="bg1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</m:d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sz="2400" i="1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𝑠𝑖𝑔𝑛</m:t>
                                    </m:r>
                                    <m:r>
                                      <a:rPr lang="en-US" sz="2400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solidFill>
                                              <a:schemeClr val="bg1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solidFill>
                                              <a:schemeClr val="bg1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2400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acc>
                                  <m:accPr>
                                    <m:chr m:val="⃗"/>
                                    <m:ctrlPr>
                                      <a:rPr lang="en-US" sz="2400" i="1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)}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bg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2770836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Linear Regression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ℝ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bg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={</m:t>
                                </m:r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d>
                                  <m:dPr>
                                    <m:ctrlPr>
                                      <a:rPr lang="en-US" sz="2400" i="1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solidFill>
                                              <a:schemeClr val="bg1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solidFill>
                                              <a:schemeClr val="bg1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</m:d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sz="2400" i="1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solidFill>
                                              <a:schemeClr val="bg1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solidFill>
                                              <a:schemeClr val="bg1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2400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acc>
                                  <m:accPr>
                                    <m:chr m:val="⃗"/>
                                    <m:ctrlPr>
                                      <a:rPr lang="en-US" sz="2400" i="1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bg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3709193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Logistic Regression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US" sz="240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40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</m:oMath>
                          </a14:m>
                          <a:r>
                            <a:rPr lang="en-US" sz="2400" dirty="0">
                              <a:solidFill>
                                <a:schemeClr val="accent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2400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[0,1]</m:t>
                              </m:r>
                            </m:oMath>
                          </a14:m>
                          <a:endParaRPr lang="en-US" sz="24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={</m:t>
                                </m:r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d>
                                  <m:dPr>
                                    <m:ctrlPr>
                                      <a:rPr lang="en-US" sz="24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</m:d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sz="240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  <m:r>
                                      <a:rPr lang="en-US" sz="240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240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acc>
                                  <m:accPr>
                                    <m:chr m:val="⃗"/>
                                    <m:ctrlPr>
                                      <a:rPr lang="en-US" sz="240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sz="240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br>
                            <a:rPr lang="en-US" sz="2400" dirty="0">
                              <a:solidFill>
                                <a:schemeClr val="accent1"/>
                              </a:solidFill>
                            </a:rPr>
                          </a:br>
                          <a:endParaRPr lang="en-US" sz="24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9005385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53B1E82A-1588-8746-AEF9-8106843E0D4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46118952"/>
                  </p:ext>
                </p:extLst>
              </p:nvPr>
            </p:nvGraphicFramePr>
            <p:xfrm>
              <a:off x="734314" y="4609592"/>
              <a:ext cx="8489103" cy="1828864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2838640">
                      <a:extLst>
                        <a:ext uri="{9D8B030D-6E8A-4147-A177-3AD203B41FA5}">
                          <a16:colId xmlns:a16="http://schemas.microsoft.com/office/drawing/2014/main" val="4251179039"/>
                        </a:ext>
                      </a:extLst>
                    </a:gridCol>
                    <a:gridCol w="2102591">
                      <a:extLst>
                        <a:ext uri="{9D8B030D-6E8A-4147-A177-3AD203B41FA5}">
                          <a16:colId xmlns:a16="http://schemas.microsoft.com/office/drawing/2014/main" val="2291829810"/>
                        </a:ext>
                      </a:extLst>
                    </a:gridCol>
                    <a:gridCol w="3547872">
                      <a:extLst>
                        <a:ext uri="{9D8B030D-6E8A-4147-A177-3AD203B41FA5}">
                          <a16:colId xmlns:a16="http://schemas.microsoft.com/office/drawing/2014/main" val="2659955671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l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Domain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Model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8831103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Linear Classification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4940" t="-108333" r="-169277" b="-23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9286" t="-108333" r="-357" b="-23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27708368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Linear Regression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4940" t="-202703" r="-169277" b="-12702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9286" t="-202703" r="-357" b="-12702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37091938"/>
                      </a:ext>
                    </a:extLst>
                  </a:tr>
                  <a:tr h="457264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Logistic Regression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4940" t="-311111" r="-169277" b="-30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9286" t="-311111" r="-357" b="-3055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9005385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2127988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F5566-6C59-A44E-9CF3-B1916F8F4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23A750-DE57-4C48-BE4B-4453568059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1471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297C77-F6A8-FB46-A13C-C9643024A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Regression: Predicting a Probability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175ECB8-081A-7E47-9119-7C9897C930B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Will this patient have a heart attack within the next year?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A hypothesis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</m:oMath>
                </a14:m>
                <a:r>
                  <a:rPr lang="en-US" dirty="0"/>
                  <a:t> outputs a value 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[0,1]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Interpreting it as the </a:t>
                </a:r>
                <a:r>
                  <a:rPr lang="en-US" dirty="0">
                    <a:solidFill>
                      <a:schemeClr val="accent2"/>
                    </a:solidFill>
                  </a:rPr>
                  <a:t>probability of yes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175ECB8-081A-7E47-9119-7C9897C930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CBC75469-E301-3042-91F7-2823427088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3480" y="2450208"/>
            <a:ext cx="3228336" cy="233679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3DBAE49-6819-6C41-A037-F4B8647EE118}"/>
              </a:ext>
            </a:extLst>
          </p:cNvPr>
          <p:cNvSpPr/>
          <p:nvPr/>
        </p:nvSpPr>
        <p:spPr>
          <a:xfrm>
            <a:off x="5165967" y="2926105"/>
            <a:ext cx="6096000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800" dirty="0"/>
              <a:t>Classification: Yes/No</a:t>
            </a:r>
          </a:p>
          <a:p>
            <a:endParaRPr lang="en-US" sz="2800" dirty="0"/>
          </a:p>
          <a:p>
            <a:r>
              <a:rPr lang="en-US" sz="2800" dirty="0"/>
              <a:t>Logistic regression: Probability of Yes</a:t>
            </a:r>
          </a:p>
        </p:txBody>
      </p:sp>
    </p:spTree>
    <p:extLst>
      <p:ext uri="{BB962C8B-B14F-4D97-AF65-F5344CB8AC3E}">
        <p14:creationId xmlns:p14="http://schemas.microsoft.com/office/powerpoint/2010/main" val="3565803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3B1AB-884E-0048-A478-C1C9C552B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Regression: Predicting a Probability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F669648-9CA7-3246-A972-809182EA607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>
                <a:normAutofit fontScale="85000" lnSpcReduction="10000"/>
              </a:bodyPr>
              <a:lstStyle/>
              <a:p>
                <a:r>
                  <a:rPr lang="en-US" dirty="0"/>
                  <a:t>Hypothesis set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pPr lvl="1"/>
                <a:endParaRPr lang="en-US" sz="500" b="0" dirty="0"/>
              </a:p>
              <a:p>
                <a:pPr lvl="1"/>
                <a:r>
                  <a:rPr lang="en-US" b="0" dirty="0"/>
                  <a:t>Want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b="0" i="1" dirty="0">
                    <a:latin typeface="Cambria Math" panose="02040503050406030204" pitchFamily="18" charset="0"/>
                  </a:rPr>
                  <a:t> </a:t>
                </a:r>
                <a:r>
                  <a:rPr lang="en-US" dirty="0"/>
                  <a:t>to map from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(−∞,∞)</m:t>
                    </m:r>
                  </m:oMath>
                </a14:m>
                <a:r>
                  <a:rPr lang="en-US" b="0" i="1" dirty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US" dirty="0"/>
                  <a:t>to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[0,1]</m:t>
                    </m:r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endParaRPr lang="en-US" b="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</a:p>
              <a:p>
                <a:pPr lvl="1"/>
                <a:endParaRPr lang="en-US" sz="600" dirty="0"/>
              </a:p>
              <a:p>
                <a:pPr lvl="1"/>
                <a:r>
                  <a:rPr lang="en-US" dirty="0"/>
                  <a:t>A sigmoid function (”S”-shaped function)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1        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when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→∞</m:t>
                            </m:r>
                          </m:e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0.5       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when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=0</m:t>
                            </m:r>
                          </m:e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0     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when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→−∞</m:t>
                            </m:r>
                          </m:e>
                        </m:eqArr>
                      </m:e>
                    </m:d>
                  </m:oMath>
                </a14:m>
                <a:endParaRPr lang="en-US" dirty="0"/>
              </a:p>
              <a:p>
                <a:endParaRPr lang="en-US" sz="1200" dirty="0"/>
              </a:p>
              <a:p>
                <a:r>
                  <a:rPr lang="en-US" dirty="0"/>
                  <a:t>Useful property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p>
                      </m:num>
                      <m:den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p>
                      </m:num>
                      <m:den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(−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F669648-9CA7-3246-A972-809182EA60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2"/>
                <a:stretch>
                  <a:fillRect l="-2774" t="-3779" b="-476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9AD04DFA-2D7D-934D-8C15-069DC65B7F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9985" y="4001294"/>
            <a:ext cx="3756959" cy="2224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127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16634F-3D58-0247-8CEA-84CA37A7D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Kind of Dataset do We Get?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5994F7C-ABF6-3149-82B7-083CC48C0AB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Dataset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={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)}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What are the values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?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Ideally, we want to have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 to be the probability value</a:t>
                </a:r>
              </a:p>
              <a:p>
                <a:pPr lvl="1"/>
                <a:r>
                  <a:rPr lang="en-US" dirty="0"/>
                  <a:t>In practice, we </a:t>
                </a:r>
                <a:r>
                  <a:rPr lang="en-US" dirty="0">
                    <a:solidFill>
                      <a:srgbClr val="C00000"/>
                    </a:solidFill>
                  </a:rPr>
                  <a:t>cannot measure a probability</a:t>
                </a:r>
              </a:p>
              <a:p>
                <a:pPr lvl="1"/>
                <a:r>
                  <a:rPr lang="en-US" dirty="0"/>
                  <a:t>We can only see the occurrence of an event and infer the probability</a:t>
                </a:r>
              </a:p>
              <a:p>
                <a:pPr lvl="1"/>
                <a:r>
                  <a:rPr lang="en-US" sz="1800" dirty="0">
                    <a:solidFill>
                      <a:schemeClr val="bg1">
                        <a:lumMod val="75000"/>
                      </a:schemeClr>
                    </a:solidFill>
                  </a:rPr>
                  <a:t>(We often only observe whether the person had heart attack, we don’t observe the “probability”)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Need to address the case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lit/>
                      </m:rP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−1,+1</m:t>
                    </m:r>
                    <m:r>
                      <m:rPr>
                        <m:lit/>
                      </m:rP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in the given dataset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5994F7C-ABF6-3149-82B7-083CC48C0AB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4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FE7DE3C9-4CE9-2343-9805-22A6863C53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5464" y="1453790"/>
            <a:ext cx="2436184" cy="176340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26BCC740-618F-1C49-9E2D-FE7CCDACD18B}"/>
                  </a:ext>
                </a:extLst>
              </p:cNvPr>
              <p:cNvSpPr/>
              <p:nvPr/>
            </p:nvSpPr>
            <p:spPr>
              <a:xfrm>
                <a:off x="8398314" y="2073880"/>
                <a:ext cx="82715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28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＝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26BCC740-618F-1C49-9E2D-FE7CCDACD1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8314" y="2073880"/>
                <a:ext cx="827150" cy="523220"/>
              </a:xfrm>
              <a:prstGeom prst="rect">
                <a:avLst/>
              </a:prstGeom>
              <a:blipFill>
                <a:blip r:embed="rId4"/>
                <a:stretch>
                  <a:fillRect t="-238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87342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30925CF-D576-EC40-BDBB-CC28A6E1383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Error Measure: Quantifying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30925CF-D576-EC40-BDBB-CC28A6E1383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2CCE6B1-34CC-FD45-BE97-018E0A339AA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Target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Pr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=+1|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sz="800" dirty="0"/>
              </a:p>
              <a:p>
                <a:pPr lvl="1"/>
                <a:r>
                  <a:rPr lang="en-US" b="0" dirty="0"/>
                  <a:t>Another way to write it: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</m:fun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                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for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=+1</m:t>
                            </m:r>
                          </m:e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        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for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=−1</m:t>
                            </m:r>
                          </m:e>
                        </m:eqArr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How do we define the error measure to quantify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lvl="1"/>
                <a:r>
                  <a:rPr lang="en-US" dirty="0"/>
                  <a:t>Ideally, we want it to be </a:t>
                </a:r>
                <a:r>
                  <a:rPr lang="en-US" dirty="0">
                    <a:solidFill>
                      <a:schemeClr val="accent2"/>
                    </a:solidFill>
                  </a:rPr>
                  <a:t>meaningful</a:t>
                </a:r>
              </a:p>
              <a:p>
                <a:pPr lvl="2"/>
                <a:r>
                  <a:rPr lang="en-US" dirty="0"/>
                  <a:t>Binary error for classification: tell us the number of mistakes we make</a:t>
                </a:r>
              </a:p>
              <a:p>
                <a:pPr lvl="2"/>
                <a:r>
                  <a:rPr lang="en-US" dirty="0"/>
                  <a:t>Squared error for regression: the error minimizer is the ”mean (average)”</a:t>
                </a:r>
              </a:p>
              <a:p>
                <a:pPr lvl="1"/>
                <a:endParaRPr lang="en-US" sz="200" dirty="0"/>
              </a:p>
              <a:p>
                <a:pPr lvl="1"/>
                <a:r>
                  <a:rPr lang="en-US" dirty="0"/>
                  <a:t>We also want it to be </a:t>
                </a:r>
                <a:r>
                  <a:rPr lang="en-US" dirty="0">
                    <a:solidFill>
                      <a:schemeClr val="accent2"/>
                    </a:solidFill>
                  </a:rPr>
                  <a:t>easy to optimize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2CCE6B1-34CC-FD45-BE97-018E0A339AA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86" t="-35465" b="-93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670977D4-8638-6643-8AF2-C81290E0B9E3}"/>
                  </a:ext>
                </a:extLst>
              </p:cNvPr>
              <p:cNvSpPr/>
              <p:nvPr/>
            </p:nvSpPr>
            <p:spPr>
              <a:xfrm>
                <a:off x="8333320" y="1465126"/>
                <a:ext cx="3721967" cy="920496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sz="1600" dirty="0">
                    <a:solidFill>
                      <a:schemeClr val="tx1"/>
                    </a:solidFill>
                  </a:rPr>
                  <a:t>Side note: </a:t>
                </a:r>
              </a:p>
              <a:p>
                <a:r>
                  <a:rPr lang="en-US" sz="1600" dirty="0">
                    <a:solidFill>
                      <a:schemeClr val="tx1"/>
                    </a:solidFill>
                  </a:rPr>
                  <a:t>You probably can guess why the property </a:t>
                </a:r>
                <a14:m>
                  <m:oMath xmlns:m="http://schemas.openxmlformats.org/officeDocument/2006/math">
                    <m:r>
                      <a:rPr lang="en-US" sz="160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sz="160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sz="16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16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(−</m:t>
                    </m:r>
                    <m:r>
                      <a:rPr lang="en-US" sz="16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6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1600" dirty="0">
                    <a:solidFill>
                      <a:schemeClr val="tx1"/>
                    </a:solidFill>
                  </a:rPr>
                  <a:t>might be helpful</a:t>
                </a:r>
              </a:p>
            </p:txBody>
          </p:sp>
        </mc:Choice>
        <mc:Fallback xmlns="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670977D4-8638-6643-8AF2-C81290E0B9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3320" y="1465126"/>
                <a:ext cx="3721967" cy="920496"/>
              </a:xfrm>
              <a:prstGeom prst="roundRect">
                <a:avLst/>
              </a:prstGeom>
              <a:blipFill>
                <a:blip r:embed="rId4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27953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B65204-5EA8-DD45-8CF8-7CFBED933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 Entropy Error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536C160-988A-7D4C-8951-2E60E362566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func>
                            <m:func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(1+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sSup>
                                    <m:sSupPr>
                                      <m:ctrlP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sup>
                              </m:sSup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It looks complicated, but</a:t>
                </a:r>
              </a:p>
              <a:p>
                <a:pPr lvl="1"/>
                <a:r>
                  <a:rPr lang="en-US" dirty="0"/>
                  <a:t>It has nice interpretations </a:t>
                </a: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(min error =&gt; max likelihood)</a:t>
                </a:r>
              </a:p>
              <a:p>
                <a:pPr lvl="1"/>
                <a:r>
                  <a:rPr lang="en-US" dirty="0"/>
                  <a:t>It is easy to optimize </a:t>
                </a: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(continuous, differentiable, convex)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A536C160-988A-7D4C-8951-2E60E36256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71061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9C954F-5568-8B4D-8A9E-BD5DC1521B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3743044"/>
          </a:xfrm>
        </p:spPr>
        <p:txBody>
          <a:bodyPr>
            <a:normAutofit/>
          </a:bodyPr>
          <a:lstStyle/>
          <a:p>
            <a:pPr algn="ctr"/>
            <a:br>
              <a:rPr lang="en-US" sz="4400" dirty="0"/>
            </a:br>
            <a:r>
              <a:rPr lang="en-US" sz="4400" dirty="0"/>
              <a:t>Minimizing Cross Entropy Error </a:t>
            </a:r>
            <a:br>
              <a:rPr lang="en-US" sz="4400" dirty="0"/>
            </a:br>
            <a:br>
              <a:rPr lang="en-US" sz="4400" dirty="0"/>
            </a:br>
            <a:br>
              <a:rPr lang="en-US" sz="4400" dirty="0"/>
            </a:br>
            <a:r>
              <a:rPr lang="en-US" sz="4400" dirty="0"/>
              <a:t>Maximizing Likelihood</a:t>
            </a:r>
          </a:p>
        </p:txBody>
      </p:sp>
      <p:sp>
        <p:nvSpPr>
          <p:cNvPr id="5" name="Equal 4">
            <a:extLst>
              <a:ext uri="{FF2B5EF4-FFF2-40B4-BE49-F238E27FC236}">
                <a16:creationId xmlns:a16="http://schemas.microsoft.com/office/drawing/2014/main" id="{79276401-B9B3-8142-8DD9-702A5B2502E1}"/>
              </a:ext>
            </a:extLst>
          </p:cNvPr>
          <p:cNvSpPr/>
          <p:nvPr/>
        </p:nvSpPr>
        <p:spPr>
          <a:xfrm rot="5400000">
            <a:off x="5499847" y="3745987"/>
            <a:ext cx="988359" cy="658906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49196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F5161-1798-3644-8E99-6F8EDADD0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Maximum Likelihood Estimation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8E0E6BB-598B-CD4A-8C54-A1E8777653C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744200" cy="4983607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Likelihood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Pr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The probability of seeing dataset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 if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 is generated according to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d>
                      </m:e>
                    </m:func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</m:s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</m:sSub>
                              </m:e>
                            </m:d>
                          </m:e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d>
                      </m:e>
                    </m:func>
                  </m:oMath>
                </a14:m>
                <a:endParaRPr lang="en-US" dirty="0">
                  <a:solidFill>
                    <a:schemeClr val="accent1"/>
                  </a:solidFill>
                  <a:latin typeface="Calibri" panose="020F0502020204030204" pitchFamily="34" charset="0"/>
                </a:endParaRPr>
              </a:p>
              <a:p>
                <a:pPr lvl="1"/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Maximum likelihood estimation (MLE)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𝑔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𝑎𝑟𝑔𝑚𝑎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h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∈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𝐻</m:t>
                        </m:r>
                      </m:sub>
                    </m:sSub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Pr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⁡(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𝐷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h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2"/>
                <a:endParaRPr lang="en-US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Sidenote: Two different concepts in ML</a:t>
                </a:r>
              </a:p>
              <a:p>
                <a:pPr lvl="1"/>
                <a:r>
                  <a:rPr lang="en-US" dirty="0"/>
                  <a:t>Likelihood: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Pr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[Focus of this course]</a:t>
                </a:r>
              </a:p>
              <a:p>
                <a:pPr lvl="1"/>
                <a:r>
                  <a:rPr lang="en-US" dirty="0"/>
                  <a:t>Posterior: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dirty="0"/>
                  <a:t>   </a:t>
                </a: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[Focus of Bayesian machine learning: More in 515T]</a:t>
                </a:r>
              </a:p>
              <a:p>
                <a:pPr lvl="1"/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lvl="1"/>
                <a:r>
                  <a:rPr lang="en-US" dirty="0"/>
                  <a:t>Connection: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d>
                      </m:e>
                    </m:func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Pr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</m:d>
                          </m:e>
                        </m:func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lvl="2"/>
                <a:endParaRPr lang="en-US" sz="400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lvl="2"/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P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rior</m:t>
                    </m:r>
                    <m:func>
                      <m:funcPr>
                        <m:ctrlPr>
                          <a:rPr lang="en-US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the additional assumption Bayesian ML makes</a:t>
                </a:r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8E0E6BB-598B-CD4A-8C54-A1E8777653C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744200" cy="4983607"/>
              </a:xfrm>
              <a:blipFill>
                <a:blip r:embed="rId2"/>
                <a:stretch>
                  <a:fillRect l="-1063" t="-27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01408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F5161-1798-3644-8E99-6F8EDADD0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Write Down the Likelihood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8E0E6BB-598B-CD4A-8C54-A1E8777653C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How are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={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,…,(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)}</m:t>
                    </m:r>
                  </m:oMath>
                </a14:m>
                <a:r>
                  <a:rPr lang="en-US" dirty="0"/>
                  <a:t> generated?</a:t>
                </a: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are </a:t>
                </a:r>
                <a:r>
                  <a:rPr lang="en-US" dirty="0" err="1"/>
                  <a:t>i.i.d</a:t>
                </a:r>
                <a:r>
                  <a:rPr lang="en-US" dirty="0"/>
                  <a:t>. drawn from a distribution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are labeled according to target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457200" lvl="1" indent="0">
                  <a:buNone/>
                </a:pPr>
                <a:endParaRPr lang="en-US" dirty="0"/>
              </a:p>
              <a:p>
                <a:r>
                  <a:rPr lang="en-US" dirty="0"/>
                  <a:t>Likelihood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Pr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The probability of seeing dataset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 if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generated according to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</m:s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</m:sSub>
                              </m:e>
                            </m:d>
                          </m:e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d>
                      </m:e>
                    </m:func>
                  </m:oMath>
                </a14:m>
                <a:endParaRPr lang="en-US" b="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:r>
                  <a:rPr lang="en-US" dirty="0">
                    <a:solidFill>
                      <a:schemeClr val="accent1"/>
                    </a:solidFill>
                  </a:rPr>
                  <a:t>	             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Pr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e>
                    </m:d>
                    <m: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Pr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</m:e>
                        </m:d>
                        <m: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</m:e>
                        </m:d>
                        <m: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pPr marL="914400" lvl="2" indent="0">
                  <a:buNone/>
                </a:pPr>
                <a:r>
                  <a:rPr lang="en-US" b="0" dirty="0">
                    <a:solidFill>
                      <a:schemeClr val="accent1"/>
                    </a:solidFill>
                  </a:rPr>
                  <a:t>        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∏"/>
                        <m:limLoc m:val="subSup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⁡(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∏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⁡(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8E0E6BB-598B-CD4A-8C54-A1E8777653C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2"/>
                <a:stretch>
                  <a:fillRect l="-1086" t="-32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1CB4A3D6-4891-0442-A90D-8D30341E50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3034" y="0"/>
            <a:ext cx="3458966" cy="3025477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2772C3B-081D-5A40-802A-342A490EA9B1}"/>
              </a:ext>
            </a:extLst>
          </p:cNvPr>
          <p:cNvCxnSpPr/>
          <p:nvPr/>
        </p:nvCxnSpPr>
        <p:spPr>
          <a:xfrm flipH="1">
            <a:off x="8167955" y="1708962"/>
            <a:ext cx="832207" cy="7762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66C1A68-610F-CC48-BA4A-A738BEB2BFB9}"/>
              </a:ext>
            </a:extLst>
          </p:cNvPr>
          <p:cNvSpPr txBox="1"/>
          <p:nvPr/>
        </p:nvSpPr>
        <p:spPr>
          <a:xfrm>
            <a:off x="7365772" y="5264007"/>
            <a:ext cx="3409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(Assumption of independent data)</a:t>
            </a:r>
          </a:p>
        </p:txBody>
      </p:sp>
    </p:spTree>
    <p:extLst>
      <p:ext uri="{BB962C8B-B14F-4D97-AF65-F5344CB8AC3E}">
        <p14:creationId xmlns:p14="http://schemas.microsoft.com/office/powerpoint/2010/main" val="1568903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A600A-CA60-1B4D-9D14-800585501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Maximum Likelihood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892A19-9B7A-144F-8649-DCC108B6511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b="0" dirty="0"/>
                  <a:t>Choosing </a:t>
                </a:r>
                <a:r>
                  <a:rPr lang="en-US" dirty="0"/>
                  <a:t>the hypothesis that maximizes the likelihood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𝑎𝑟𝑔𝑚𝑎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d>
                      </m:e>
                    </m:func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𝑎𝑟𝑔𝑚𝑎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nary>
                      <m:naryPr>
                        <m:chr m:val="∏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⁡(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m:rPr>
                        <m:nor/>
                      </m:rPr>
                      <a:rPr lang="en-US" dirty="0">
                        <a:solidFill>
                          <a:schemeClr val="accent1"/>
                        </a:solidFill>
                      </a:rPr>
                      <m:t> </m:t>
                    </m:r>
                    <m:nary>
                      <m:naryPr>
                        <m:chr m:val="∏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⁡(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𝑎𝑟𝑔𝑚𝑎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nary>
                      <m:naryPr>
                        <m:chr m:val="∏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⁡(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dirty="0"/>
                  <a:t>We interpret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as the probability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=+1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             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           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for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=+1</m:t>
                            </m:r>
                          </m:e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=1−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         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for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=−1</m:t>
                            </m:r>
                          </m:e>
                        </m:eqArr>
                      </m:e>
                    </m:d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Since 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pPr lvl="1"/>
                <a:endParaRPr lang="en-US" sz="20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</m:e>
                    </m:func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892A19-9B7A-144F-8649-DCC108B6511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2"/>
                <a:stretch>
                  <a:fillRect l="-965" t="-2616" b="-377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E5FE738E-77CF-524F-8575-46E9F676E723}"/>
                  </a:ext>
                </a:extLst>
              </p:cNvPr>
              <p:cNvSpPr/>
              <p:nvPr/>
            </p:nvSpPr>
            <p:spPr>
              <a:xfrm>
                <a:off x="8272131" y="2631281"/>
                <a:ext cx="3646967" cy="79771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nary>
                      <m:naryPr>
                        <m:chr m:val="∏"/>
                        <m:limLoc m:val="subSup"/>
                        <m:ctrlPr>
                          <a:rPr lang="en-US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⁡(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doesn’t depend on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E5FE738E-77CF-524F-8575-46E9F676E7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2131" y="2631281"/>
                <a:ext cx="3646967" cy="797719"/>
              </a:xfrm>
              <a:prstGeom prst="roundRect">
                <a:avLst/>
              </a:prstGeom>
              <a:blipFill>
                <a:blip r:embed="rId3"/>
                <a:stretch>
                  <a:fillRect l="-7241" t="-24615" b="-4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1C761AF5-251C-B749-BEEA-7A4376189877}"/>
              </a:ext>
            </a:extLst>
          </p:cNvPr>
          <p:cNvSpPr/>
          <p:nvPr/>
        </p:nvSpPr>
        <p:spPr>
          <a:xfrm>
            <a:off x="765685" y="2575459"/>
            <a:ext cx="1052624" cy="9093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883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A600A-CA60-1B4D-9D14-800585501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Maximum Likelihood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892A19-9B7A-144F-8649-DCC108B6511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b="0" dirty="0"/>
                  <a:t>Choosing </a:t>
                </a:r>
                <a:r>
                  <a:rPr lang="en-US" dirty="0"/>
                  <a:t>the hypothesis that maximizes the likelihood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𝑎𝑟𝑔𝑚𝑎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d>
                      </m:e>
                    </m:fun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𝑎𝑟𝑔𝑚𝑎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nary>
                      <m:naryPr>
                        <m:chr m:val="∏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⁡(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b="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𝑎𝑟𝑔𝑚𝑎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nary>
                      <m:naryPr>
                        <m:chr m:val="∏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m:rPr>
                            <m:nor/>
                          </m:rPr>
                          <a:rPr lang="en-US" dirty="0"/>
                          <m:t> </m:t>
                        </m:r>
                      </m:e>
                    </m:nary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𝑎𝑟𝑔𝑚𝑎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∏"/>
                                <m:limLoc m:val="subSup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5"/>
                                  </m:r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p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  <m:sSup>
                                      <m:sSupPr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𝑤</m:t>
                                            </m:r>
                                          </m:e>
                                        </m:acc>
                                      </m:e>
                                      <m:sup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p>
                                    </m:sSup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m:rPr>
                                    <m:nor/>
                                  </m:rPr>
                                  <a:rPr lang="en-US" dirty="0"/>
                                  <m:t> </m:t>
                                </m:r>
                              </m:e>
                            </m:nary>
                          </m:e>
                        </m:d>
                      </m:e>
                    </m:func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𝑎𝑟𝑔𝑚𝑎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nary>
                          <m:naryPr>
                            <m:chr m:val="∑"/>
                            <m:limLoc m:val="subSup"/>
                            <m:ctrlPr>
                              <a:rPr lang="en-US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ln</m:t>
                            </m:r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⁡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fName>
                      <m:e/>
                    </m:fun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𝑎𝑟𝑔𝑚𝑖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r>
                      <a:rPr lang="en-US" b="0" i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−</m:t>
                    </m:r>
                    <m:nary>
                      <m:naryPr>
                        <m:chr m:val="∑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ln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𝑎𝑟𝑔𝑚𝑖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nary>
                      <m:naryPr>
                        <m:chr m:val="∑"/>
                        <m:limLoc m:val="subSup"/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ln</m:t>
                        </m:r>
                        <m:f>
                          <m:fPr>
                            <m:ctrlPr>
                              <a:rPr lang="en-US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d>
                          </m:den>
                        </m:f>
                      </m:e>
                    </m:nary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𝑎𝑟𝑔𝑚𝑖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nary>
                      <m:naryPr>
                        <m:chr m:val="∑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ln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sup>
                        </m:s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𝑎𝑟𝑔𝑚𝑖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f>
                      <m:fPr>
                        <m:ctrlPr>
                          <a:rPr lang="en-US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ln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(1+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sup>
                        </m:s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457200" lvl="1" indent="0">
                  <a:buNone/>
                </a:pPr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892A19-9B7A-144F-8649-DCC108B6511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086" t="-2015" b="-123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1C761AF5-251C-B749-BEEA-7A4376189877}"/>
              </a:ext>
            </a:extLst>
          </p:cNvPr>
          <p:cNvSpPr/>
          <p:nvPr/>
        </p:nvSpPr>
        <p:spPr>
          <a:xfrm>
            <a:off x="838200" y="2711026"/>
            <a:ext cx="1052624" cy="5850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39DB519-A652-4548-8E15-B63CBF99C8BD}"/>
              </a:ext>
            </a:extLst>
          </p:cNvPr>
          <p:cNvSpPr/>
          <p:nvPr/>
        </p:nvSpPr>
        <p:spPr>
          <a:xfrm>
            <a:off x="990600" y="3888962"/>
            <a:ext cx="1052624" cy="27457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DF0F8A1-EBA6-604E-887B-CAE48EB83A9F}"/>
              </a:ext>
            </a:extLst>
          </p:cNvPr>
          <p:cNvSpPr/>
          <p:nvPr/>
        </p:nvSpPr>
        <p:spPr>
          <a:xfrm>
            <a:off x="3621488" y="6081145"/>
            <a:ext cx="3321856" cy="6592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646D135-66F6-CC41-9C1E-8D1CF77B8AD7}"/>
                  </a:ext>
                </a:extLst>
              </p:cNvPr>
              <p:cNvSpPr/>
              <p:nvPr/>
            </p:nvSpPr>
            <p:spPr>
              <a:xfrm>
                <a:off x="7266403" y="5981593"/>
                <a:ext cx="3882088" cy="65921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func>
                            <m:func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(1+</m:t>
                              </m:r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sSup>
                                    <m:sSupPr>
                                      <m:ctrlPr>
                                        <a:rPr lang="en-US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en-US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sup>
                              </m:sSup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646D135-66F6-CC41-9C1E-8D1CF77B8A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6403" y="5981593"/>
                <a:ext cx="3882088" cy="659219"/>
              </a:xfrm>
              <a:prstGeom prst="rect">
                <a:avLst/>
              </a:prstGeom>
              <a:blipFill>
                <a:blip r:embed="rId3"/>
                <a:stretch>
                  <a:fillRect t="-139623" b="-2132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44899B1B-74E6-B141-8374-83B04FA2B074}"/>
                  </a:ext>
                </a:extLst>
              </p:cNvPr>
              <p:cNvSpPr/>
              <p:nvPr/>
            </p:nvSpPr>
            <p:spPr>
              <a:xfrm>
                <a:off x="7993424" y="4193426"/>
                <a:ext cx="2428047" cy="791322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sz="20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p>
                      </m:num>
                      <m:den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p>
                      </m:den>
                    </m:f>
                    <m:r>
                      <a:rPr lang="en-US" sz="20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000" dirty="0">
                    <a:solidFill>
                      <a:schemeClr val="accent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44899B1B-74E6-B141-8374-83B04FA2B0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3424" y="4193426"/>
                <a:ext cx="2428047" cy="791322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1318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4E9274-6B35-B64E-B7D1-AEEABD2AAC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VC </a:t>
            </a:r>
            <a:r>
              <a:rPr lang="en-US"/>
              <a:t>Generalization Bound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FD3205F-5E14-DB42-B2D8-E96DB9C23CF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2400" dirty="0"/>
                  <a:t>VC Bound: </a:t>
                </a:r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𝑣𝑐</m:t>
                                </m:r>
                              </m:sub>
                            </m:sSub>
                            <m:f>
                              <m:f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func>
                                  <m:funcPr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40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ln</m:t>
                                    </m:r>
                                  </m:fName>
                                  <m:e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</m:func>
                              </m:num>
                              <m:den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den>
                            </m:f>
                          </m:e>
                        </m:rad>
                      </m:e>
                    </m:d>
                  </m:oMath>
                </a14:m>
                <a:endParaRPr lang="en-US" sz="2400" dirty="0"/>
              </a:p>
              <a:p>
                <a:endParaRPr lang="en-US" sz="600" dirty="0"/>
              </a:p>
              <a:p>
                <a:r>
                  <a:rPr lang="en-US" sz="2400" dirty="0"/>
                  <a:t>Theoretically characterize the feasibility of learning</a:t>
                </a:r>
              </a:p>
              <a:p>
                <a:r>
                  <a:rPr lang="en-US" sz="2400" dirty="0"/>
                  <a:t>The performance of your learning, i.e.,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</m:oMath>
                </a14:m>
                <a:r>
                  <a:rPr lang="en-US" sz="2400" dirty="0"/>
                  <a:t>, depends on </a:t>
                </a:r>
              </a:p>
              <a:p>
                <a:pPr lvl="1"/>
                <a:r>
                  <a:rPr lang="en-US" dirty="0"/>
                  <a:t>How well you fit your data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</m:oMath>
                </a14:m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How well your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</m:oMath>
                </a14:m>
                <a:r>
                  <a:rPr lang="en-US" dirty="0"/>
                  <a:t> generalizes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FD3205F-5E14-DB42-B2D8-E96DB9C23CF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94D20555-0B40-994A-95E7-6187D2E019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5158" y="4592804"/>
            <a:ext cx="3003482" cy="2265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583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B65204-5EA8-DD45-8CF8-7CFBED933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 Entropy Error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536C160-988A-7D4C-8951-2E60E362566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func>
                            <m:func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(1+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sSup>
                                    <m:sSupPr>
                                      <m:ctrlP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sup>
                              </m:sSup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Minimizing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</m:oMath>
                </a14:m>
                <a:r>
                  <a:rPr lang="en-US" dirty="0"/>
                  <a:t> is the same as maximizing likelihood</a:t>
                </a:r>
              </a:p>
              <a:p>
                <a:endParaRPr lang="en-US" dirty="0"/>
              </a:p>
              <a:p>
                <a:r>
                  <a:rPr lang="en-US" dirty="0"/>
                  <a:t>Next question: How to solve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𝑎𝑟𝑔𝑚𝑖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Answer: Solve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</a:p>
              <a:p>
                <a:pPr lvl="1"/>
                <a:r>
                  <a:rPr lang="en-US" dirty="0"/>
                  <a:t>No single-step solution like we have in linear regression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A536C160-988A-7D4C-8951-2E60E36256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39764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2BF445-127A-D94D-9E5A-535D8B31C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2FFE52F-D497-F84E-A5F3-30055E700D7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Using logistic regression for classification</a:t>
                </a:r>
              </a:p>
              <a:p>
                <a:pPr lvl="1"/>
                <a:r>
                  <a:rPr lang="en-US" dirty="0"/>
                  <a:t>Let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or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dirty="0"/>
                  <a:t> be the learned logistic regression model, can we make classification predictions using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?</a:t>
                </a:r>
              </a:p>
              <a:p>
                <a:endParaRPr lang="en-US" dirty="0"/>
              </a:p>
              <a:p>
                <a:r>
                  <a:rPr lang="en-US" dirty="0"/>
                  <a:t>Discuss potential ways to do this</a:t>
                </a:r>
              </a:p>
              <a:p>
                <a:pPr lvl="1"/>
                <a:r>
                  <a:rPr lang="en-US" dirty="0"/>
                  <a:t>Conditions on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？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Conditions 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sSup>
                          <m:sSup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e>
                          <m:sup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sup>
                    </m:sSup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/>
                  <a:t>?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2FFE52F-D497-F84E-A5F3-30055E700D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2072103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2BF445-127A-D94D-9E5A-535D8B31C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2FFE52F-D497-F84E-A5F3-30055E700D7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Using logistic regression for classification</a:t>
                </a:r>
              </a:p>
              <a:p>
                <a:pPr lvl="1"/>
                <a:r>
                  <a:rPr lang="en-US" dirty="0"/>
                  <a:t>Let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or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dirty="0"/>
                  <a:t> be the learned logistic regression model, can we make classification predictions using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?</a:t>
                </a:r>
              </a:p>
              <a:p>
                <a:endParaRPr lang="en-US" dirty="0"/>
              </a:p>
              <a:p>
                <a:r>
                  <a:rPr lang="en-US" dirty="0"/>
                  <a:t>Yes</a:t>
                </a:r>
              </a:p>
              <a:p>
                <a:pPr lvl="1"/>
                <a:r>
                  <a:rPr lang="en-US" dirty="0"/>
                  <a:t>Set a cutoff probability </a:t>
                </a:r>
                <a:r>
                  <a:rPr lang="en-US" dirty="0">
                    <a:solidFill>
                      <a:schemeClr val="accent1"/>
                    </a:solidFill>
                  </a:rPr>
                  <a:t>C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r>
                  <a:rPr lang="en-US" dirty="0"/>
                  <a:t> (e.g., </a:t>
                </a:r>
                <a:r>
                  <a:rPr lang="en-US" dirty="0">
                    <a:solidFill>
                      <a:schemeClr val="accent1"/>
                    </a:solidFill>
                  </a:rPr>
                  <a:t>50%</a:t>
                </a:r>
                <a:r>
                  <a:rPr lang="en-US" dirty="0"/>
                  <a:t>). </a:t>
                </a:r>
              </a:p>
              <a:p>
                <a:pPr lvl="2"/>
                <a:r>
                  <a:rPr lang="en-US" dirty="0"/>
                  <a:t>Classify </a:t>
                </a:r>
                <a:r>
                  <a:rPr lang="en-US" dirty="0">
                    <a:solidFill>
                      <a:schemeClr val="accent1"/>
                    </a:solidFill>
                  </a:rPr>
                  <a:t>+1</a:t>
                </a:r>
                <a:r>
                  <a:rPr lang="en-US" dirty="0"/>
                  <a:t> if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)&gt;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:r>
                  <a:rPr lang="en-US" dirty="0"/>
                  <a:t>Classify </a:t>
                </a:r>
                <a:r>
                  <a:rPr lang="en-US" dirty="0">
                    <a:solidFill>
                      <a:schemeClr val="accent1"/>
                    </a:solidFill>
                  </a:rPr>
                  <a:t>-1</a:t>
                </a:r>
                <a:r>
                  <a:rPr lang="en-US" dirty="0"/>
                  <a:t> if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)&lt;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:endParaRPr lang="en-US" sz="1200" dirty="0"/>
              </a:p>
              <a:p>
                <a:pPr lvl="1"/>
                <a:r>
                  <a:rPr lang="en-US" dirty="0"/>
                  <a:t>When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 is </a:t>
                </a:r>
                <a:r>
                  <a:rPr lang="en-US" dirty="0">
                    <a:solidFill>
                      <a:schemeClr val="accent1"/>
                    </a:solidFill>
                  </a:rPr>
                  <a:t>50</a:t>
                </a:r>
                <a:r>
                  <a:rPr lang="en-US" dirty="0"/>
                  <a:t> (a common choice)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)&gt;50%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=&gt;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:r>
                  <a:rPr lang="en-US" dirty="0"/>
                  <a:t>Equivalent to using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 as the linear classification hypothesis, i.e.,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𝑠𝑖𝑔𝑛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2FFE52F-D497-F84E-A5F3-30055E700D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8" b="-17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6D58C933-F43A-2A45-B1C5-0BAD364A006D}"/>
                  </a:ext>
                </a:extLst>
              </p:cNvPr>
              <p:cNvSpPr/>
              <p:nvPr/>
            </p:nvSpPr>
            <p:spPr>
              <a:xfrm>
                <a:off x="7357872" y="4059936"/>
                <a:ext cx="3060192" cy="1121664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1        </m:t>
                              </m:r>
                              <m:r>
                                <m:rPr>
                                  <m:nor/>
                                </m:rPr>
                                <a:rPr lang="en-US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when</m:t>
                              </m:r>
                              <m:r>
                                <m:rPr>
                                  <m:nor/>
                                </m:rPr>
                                <a:rPr lang="en-US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→∞</m:t>
                              </m:r>
                            </m:e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0.5       </m:t>
                              </m:r>
                              <m:r>
                                <m:rPr>
                                  <m:nor/>
                                </m:rPr>
                                <a:rPr lang="en-US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when</m:t>
                              </m:r>
                              <m:r>
                                <m:rPr>
                                  <m:nor/>
                                </m:rPr>
                                <a:rPr lang="en-US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e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0     </m:t>
                              </m:r>
                              <m:r>
                                <m:rPr>
                                  <m:nor/>
                                </m:rPr>
                                <a:rPr lang="en-US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when</m:t>
                              </m:r>
                              <m:r>
                                <m:rPr>
                                  <m:nor/>
                                </m:rPr>
                                <a:rPr lang="en-US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→−∞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6D58C933-F43A-2A45-B1C5-0BAD364A00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7872" y="4059936"/>
                <a:ext cx="3060192" cy="1121664"/>
              </a:xfrm>
              <a:prstGeom prst="roundRect">
                <a:avLst/>
              </a:prstGeom>
              <a:blipFill>
                <a:blip r:embed="rId3"/>
                <a:stretch>
                  <a:fillRect l="-24691" t="-168889" b="-24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0439429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181877-70BB-F142-A056-A19BC2B78E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8697FC-FAF3-674B-8695-D02C66D62F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34858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297C77-F6A8-FB46-A13C-C9643024A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Regression: Predicting a Probability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175ECB8-081A-7E47-9119-7C9897C930B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Will this patient have a heart attack within the next year?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A hypothesis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</m:oMath>
                </a14:m>
                <a:r>
                  <a:rPr lang="en-US" dirty="0"/>
                  <a:t> output a value 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[0,1]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Interpreting it as the probability of yes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175ECB8-081A-7E47-9119-7C9897C930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CBC75469-E301-3042-91F7-2823427088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3480" y="2450208"/>
            <a:ext cx="3228336" cy="233679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3DBAE49-6819-6C41-A037-F4B8647EE118}"/>
              </a:ext>
            </a:extLst>
          </p:cNvPr>
          <p:cNvSpPr/>
          <p:nvPr/>
        </p:nvSpPr>
        <p:spPr>
          <a:xfrm>
            <a:off x="5156042" y="3241948"/>
            <a:ext cx="6096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800" dirty="0"/>
              <a:t>Classification: Yes/No</a:t>
            </a:r>
          </a:p>
          <a:p>
            <a:r>
              <a:rPr lang="en-US" sz="2800" dirty="0"/>
              <a:t>Logistic regression: Probability of Yes</a:t>
            </a:r>
          </a:p>
        </p:txBody>
      </p:sp>
    </p:spTree>
    <p:extLst>
      <p:ext uri="{BB962C8B-B14F-4D97-AF65-F5344CB8AC3E}">
        <p14:creationId xmlns:p14="http://schemas.microsoft.com/office/powerpoint/2010/main" val="339840194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3B1AB-884E-0048-A478-C1C9C552B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F669648-9CA7-3246-A972-809182EA607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dirty="0"/>
                  <a:t>Hypothesis set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pPr lvl="1"/>
                <a:endParaRPr lang="en-US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</a:p>
              <a:p>
                <a:pPr lvl="1"/>
                <a:endParaRPr lang="en-US" sz="600" dirty="0"/>
              </a:p>
              <a:p>
                <a:pPr lvl="1"/>
                <a:r>
                  <a:rPr lang="en-US" dirty="0"/>
                  <a:t>A sigmoid function (”S”-shaped function)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1        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when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→∞</m:t>
                            </m:r>
                          </m:e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0.5       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when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=0</m:t>
                            </m:r>
                          </m:e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0     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when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→−∞</m:t>
                            </m:r>
                          </m:e>
                        </m:eqArr>
                      </m:e>
                    </m:d>
                  </m:oMath>
                </a14:m>
                <a:endParaRPr lang="en-US" dirty="0"/>
              </a:p>
              <a:p>
                <a:endParaRPr lang="en-US" sz="1200" dirty="0"/>
              </a:p>
              <a:p>
                <a:r>
                  <a:rPr lang="en-US" dirty="0"/>
                  <a:t>Useful property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p>
                      </m:num>
                      <m:den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p>
                      </m:num>
                      <m:den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(−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F669648-9CA7-3246-A972-809182EA60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2"/>
                <a:stretch>
                  <a:fillRect l="-3619" t="-14035" b="-51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9AD04DFA-2D7D-934D-8C15-069DC65B7F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0388" y="2732462"/>
            <a:ext cx="4285299" cy="2537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784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16634F-3D58-0247-8CEA-84CA37A7D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kind of Dataset do We Get?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5994F7C-ABF6-3149-82B7-083CC48C0AB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Dataset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={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)}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What are the values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?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Ideally, we want to have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 to be the probability value</a:t>
                </a:r>
              </a:p>
              <a:p>
                <a:pPr lvl="1"/>
                <a:r>
                  <a:rPr lang="en-US" dirty="0"/>
                  <a:t>In practice, we </a:t>
                </a:r>
                <a:r>
                  <a:rPr lang="en-US" dirty="0">
                    <a:solidFill>
                      <a:srgbClr val="C00000"/>
                    </a:solidFill>
                  </a:rPr>
                  <a:t>cannot measure a probability</a:t>
                </a:r>
              </a:p>
              <a:p>
                <a:pPr lvl="1"/>
                <a:r>
                  <a:rPr lang="en-US" dirty="0"/>
                  <a:t>We can only see the occurrence of an event and infer the probability</a:t>
                </a:r>
              </a:p>
              <a:p>
                <a:pPr lvl="1"/>
                <a:r>
                  <a:rPr lang="en-US" sz="1800" dirty="0">
                    <a:solidFill>
                      <a:schemeClr val="bg1">
                        <a:lumMod val="75000"/>
                      </a:schemeClr>
                    </a:solidFill>
                  </a:rPr>
                  <a:t>(We often only observe whether the person had heart attack, we don’t observe the “probability”)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Need to address the case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lit/>
                      </m:rP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−1,+1</m:t>
                    </m:r>
                    <m:r>
                      <m:rPr>
                        <m:lit/>
                      </m:rP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in the given dataset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5994F7C-ABF6-3149-82B7-083CC48C0AB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4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68459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30925CF-D576-EC40-BDBB-CC28A6E1383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How to Quantify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30925CF-D576-EC40-BDBB-CC28A6E1383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2CCE6B1-34CC-FD45-BE97-018E0A339AA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Target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Pr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=+1|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sz="800" dirty="0"/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</m:fun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                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for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=+1</m:t>
                            </m:r>
                          </m:e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        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for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=−1</m:t>
                            </m:r>
                          </m:e>
                        </m:eqArr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How do define the error measure to quantify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lvl="1"/>
                <a:r>
                  <a:rPr lang="en-US" dirty="0"/>
                  <a:t>Ideally, we want it to be </a:t>
                </a:r>
                <a:r>
                  <a:rPr lang="en-US" dirty="0">
                    <a:solidFill>
                      <a:schemeClr val="accent2"/>
                    </a:solidFill>
                  </a:rPr>
                  <a:t>meaningful</a:t>
                </a:r>
              </a:p>
              <a:p>
                <a:pPr lvl="2"/>
                <a:r>
                  <a:rPr lang="en-US" dirty="0"/>
                  <a:t>Binary error for classification: tell us the number of mistakes we make</a:t>
                </a:r>
              </a:p>
              <a:p>
                <a:pPr lvl="2"/>
                <a:r>
                  <a:rPr lang="en-US" dirty="0"/>
                  <a:t>Squared error for regression: the error minimizer is the ”mean (average)”</a:t>
                </a:r>
              </a:p>
              <a:p>
                <a:pPr lvl="1"/>
                <a:endParaRPr lang="en-US" sz="200" dirty="0"/>
              </a:p>
              <a:p>
                <a:pPr lvl="1"/>
                <a:r>
                  <a:rPr lang="en-US" dirty="0"/>
                  <a:t>We also want it to be </a:t>
                </a:r>
                <a:r>
                  <a:rPr lang="en-US" dirty="0">
                    <a:solidFill>
                      <a:schemeClr val="accent2"/>
                    </a:solidFill>
                  </a:rPr>
                  <a:t>easy to optimize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2CCE6B1-34CC-FD45-BE97-018E0A339AA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86" t="-35465" b="-93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46759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B65204-5EA8-DD45-8CF8-7CFBED933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 Entropy Error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536C160-988A-7D4C-8951-2E60E362566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func>
                            <m:func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(1+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sSup>
                                    <m:sSupPr>
                                      <m:ctrlP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sup>
                              </m:sSup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It looks complicated, but</a:t>
                </a:r>
              </a:p>
              <a:p>
                <a:pPr lvl="1"/>
                <a:r>
                  <a:rPr lang="en-US" dirty="0"/>
                  <a:t>It has nice interpretations </a:t>
                </a: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(min error =&gt; max likelihood)</a:t>
                </a:r>
              </a:p>
              <a:p>
                <a:pPr lvl="1"/>
                <a:r>
                  <a:rPr lang="en-US" dirty="0"/>
                  <a:t>It is easy to optimize </a:t>
                </a: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(continuous, differentiable, convex)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A536C160-988A-7D4C-8951-2E60E36256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92137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F5161-1798-3644-8E99-6F8EDADD0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Likelihood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8E0E6BB-598B-CD4A-8C54-A1E8777653C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How are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={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,…,(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)}</m:t>
                    </m:r>
                  </m:oMath>
                </a14:m>
                <a:r>
                  <a:rPr lang="en-US" dirty="0"/>
                  <a:t> generated?</a:t>
                </a: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are </a:t>
                </a:r>
                <a:r>
                  <a:rPr lang="en-US" dirty="0" err="1"/>
                  <a:t>i.i.d</a:t>
                </a:r>
                <a:r>
                  <a:rPr lang="en-US" dirty="0"/>
                  <a:t>. drawn from a distribution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are labeled according to target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457200" lvl="1" indent="0">
                  <a:buNone/>
                </a:pPr>
                <a:endParaRPr lang="en-US" dirty="0"/>
              </a:p>
              <a:p>
                <a:r>
                  <a:rPr lang="en-US" dirty="0"/>
                  <a:t>Likelihood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Pr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The probability of seeing dataset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 if we believe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is generated according to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</m:s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</m:sSub>
                              </m:e>
                            </m:d>
                          </m:e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d>
                      </m:e>
                    </m:func>
                  </m:oMath>
                </a14:m>
                <a:endParaRPr lang="en-US" b="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:r>
                  <a:rPr lang="en-US" dirty="0">
                    <a:solidFill>
                      <a:schemeClr val="accent1"/>
                    </a:solidFill>
                  </a:rPr>
                  <a:t>	             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Pr</m:t>
                    </m:r>
                    <m:d>
                      <m:d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e>
                    </m:d>
                    <m:r>
                      <a:rPr lang="en-US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Pr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</m:e>
                        </m:d>
                        <m:r>
                          <a:rPr lang="en-US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</m:e>
                        </m:d>
                        <m:r>
                          <a:rPr lang="en-US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</m:oMath>
                </a14:m>
                <a:endParaRPr lang="en-US" b="0" dirty="0">
                  <a:solidFill>
                    <a:schemeClr val="bg1"/>
                  </a:solidFill>
                </a:endParaRPr>
              </a:p>
              <a:p>
                <a:pPr marL="914400" lvl="2" indent="0">
                  <a:buNone/>
                </a:pPr>
                <a:r>
                  <a:rPr lang="en-US" b="0" dirty="0">
                    <a:solidFill>
                      <a:schemeClr val="bg1"/>
                    </a:solidFill>
                  </a:rPr>
                  <a:t>        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∏"/>
                        <m:limLoc m:val="subSup"/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⁡(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∏"/>
                        <m:limLoc m:val="subSup"/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⁡(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8E0E6BB-598B-CD4A-8C54-A1E8777653C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2"/>
                <a:stretch>
                  <a:fillRect l="-1086" t="-32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1CB4A3D6-4891-0442-A90D-8D30341E50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3034" y="0"/>
            <a:ext cx="3458966" cy="3025477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2772C3B-081D-5A40-802A-342A490EA9B1}"/>
              </a:ext>
            </a:extLst>
          </p:cNvPr>
          <p:cNvCxnSpPr/>
          <p:nvPr/>
        </p:nvCxnSpPr>
        <p:spPr>
          <a:xfrm flipH="1">
            <a:off x="8167955" y="1708962"/>
            <a:ext cx="832207" cy="7762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4478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Bias-Variance Decomposition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  <m:d>
                          <m:d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p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</m:e>
                        </m:d>
                      </m:e>
                    </m:d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𝔼</m:t>
                            </m:r>
                          </m:e>
                          <m:sub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24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US" sz="24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</m:acc>
                                    <m:d>
                                      <m:dPr>
                                        <m:ctrlPr>
                                          <a:rPr lang="en-US" sz="24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i="1">
                                                <a:solidFill>
                                                  <a:srgbClr val="FFC00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rgbClr val="FFC00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</m:d>
                                    <m:r>
                                      <a:rPr lang="en-US" sz="2400" i="1">
                                        <a:solidFill>
                                          <a:srgbClr val="FFC000"/>
                                        </a:solidFill>
                                        <a:latin typeface="Cambria Math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4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𝑓</m:t>
                                    </m:r>
                                    <m:d>
                                      <m:dPr>
                                        <m:ctrlPr>
                                          <a:rPr lang="en-US" sz="24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i="1">
                                                <a:solidFill>
                                                  <a:srgbClr val="FFC00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rgbClr val="FFC00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</m:d>
                                  </m:e>
                                </m:d>
                              </m:e>
                              <m:sup>
                                <m:r>
                                  <a:rPr lang="en-US" sz="24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6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sz="240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2400" i="1">
                                        <a:solidFill>
                                          <a:schemeClr val="accent6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sz="2400" i="1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p>
                                        <m:d>
                                          <m:dPr>
                                            <m:ctrlPr>
                                              <a:rPr lang="en-US" sz="2400" i="1">
                                                <a:solidFill>
                                                  <a:schemeClr val="accent6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chemeClr val="accent6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𝐷</m:t>
                                            </m:r>
                                          </m:e>
                                        </m:d>
                                      </m:sup>
                                    </m:sSup>
                                    <m:d>
                                      <m:dPr>
                                        <m:ctrlPr>
                                          <a:rPr lang="en-US" sz="2400" i="1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i="1">
                                                <a:solidFill>
                                                  <a:schemeClr val="accent6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chemeClr val="accent6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</m:d>
                                    <m:r>
                                      <a:rPr lang="en-US" sz="2400" i="1">
                                        <a:solidFill>
                                          <a:schemeClr val="accent6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lang="en-US" sz="2400" i="1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</m:acc>
                                    <m:d>
                                      <m:dPr>
                                        <m:ctrlPr>
                                          <a:rPr lang="en-US" sz="2400" i="1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i="1">
                                                <a:solidFill>
                                                  <a:schemeClr val="accent6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chemeClr val="accent6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</m:d>
                                  </m:e>
                                </m:d>
                              </m:e>
                              <m:sup>
                                <m:r>
                                  <a:rPr lang="en-US" sz="2400" i="1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</m:d>
                  </m:oMath>
                </a14:m>
                <a:endParaRPr lang="en-US" i="1" dirty="0">
                  <a:solidFill>
                    <a:schemeClr val="accent1"/>
                  </a:solidFill>
                  <a:latin typeface="Cambria Math" charset="0"/>
                  <a:ea typeface="Cambria Math" panose="02040503050406030204" pitchFamily="18" charset="0"/>
                </a:endParaRPr>
              </a:p>
              <a:p>
                <a:endParaRPr lang="en-US" i="1" dirty="0">
                  <a:solidFill>
                    <a:schemeClr val="accent1"/>
                  </a:solidFill>
                  <a:latin typeface="Cambria Math" charset="0"/>
                  <a:ea typeface="Cambria Math" panose="02040503050406030204" pitchFamily="18" charset="0"/>
                </a:endParaRPr>
              </a:p>
              <a:p>
                <a:r>
                  <a:rPr lang="en-US" sz="2400" dirty="0"/>
                  <a:t>The performance of your learning, i.e.,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  <m:d>
                          <m:d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p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</m:e>
                        </m:d>
                      </m:e>
                    </m:d>
                  </m:oMath>
                </a14:m>
                <a:r>
                  <a:rPr lang="en-US" sz="2400" dirty="0"/>
                  <a:t>, depends on </a:t>
                </a:r>
              </a:p>
              <a:p>
                <a:pPr lvl="1"/>
                <a:r>
                  <a:rPr lang="en-US" dirty="0"/>
                  <a:t>How well you can fit your data using your hypothesis set (</a:t>
                </a:r>
                <a:r>
                  <a:rPr lang="en-US" dirty="0">
                    <a:solidFill>
                      <a:srgbClr val="FFC000"/>
                    </a:solidFill>
                  </a:rPr>
                  <a:t>bias</a:t>
                </a:r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How stable your learning is for a randomly drawn dataset (</a:t>
                </a:r>
                <a:r>
                  <a:rPr lang="en-US" dirty="0">
                    <a:solidFill>
                      <a:srgbClr val="00B050"/>
                    </a:solidFill>
                  </a:rPr>
                  <a:t>variance</a:t>
                </a:r>
                <a:r>
                  <a:rPr lang="en-US" dirty="0"/>
                  <a:t>)</a:t>
                </a:r>
              </a:p>
              <a:p>
                <a:pPr lvl="1"/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437888" y="1277615"/>
                <a:ext cx="104836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FFC000"/>
                    </a:solidFill>
                  </a:rPr>
                  <a:t>Bias(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rgbClr val="FFC000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sz="2400" dirty="0">
                    <a:solidFill>
                      <a:srgbClr val="FFC000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7888" y="1277615"/>
                <a:ext cx="1048364" cy="461665"/>
              </a:xfrm>
              <a:prstGeom prst="rect">
                <a:avLst/>
              </a:prstGeom>
              <a:blipFill rotWithShape="0">
                <a:blip r:embed="rId3"/>
                <a:stretch>
                  <a:fillRect l="-8721" t="-20000" r="-25581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8037576" y="1239862"/>
                <a:ext cx="95609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chemeClr val="accent6"/>
                    </a:solidFill>
                  </a:rPr>
                  <a:t>Var(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accent6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sz="2400" dirty="0">
                    <a:solidFill>
                      <a:schemeClr val="accent6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7576" y="1239862"/>
                <a:ext cx="956096" cy="461665"/>
              </a:xfrm>
              <a:prstGeom prst="rect">
                <a:avLst/>
              </a:prstGeom>
              <a:blipFill rotWithShape="0">
                <a:blip r:embed="rId4"/>
                <a:stretch>
                  <a:fillRect l="-10256" t="-19737" r="-28205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/>
          <p:cNvCxnSpPr>
            <a:endCxn id="6" idx="2"/>
          </p:cNvCxnSpPr>
          <p:nvPr/>
        </p:nvCxnSpPr>
        <p:spPr>
          <a:xfrm flipV="1">
            <a:off x="4962070" y="1739280"/>
            <a:ext cx="0" cy="298301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8521646" y="1701527"/>
            <a:ext cx="0" cy="298301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/>
          <p:cNvGrpSpPr/>
          <p:nvPr/>
        </p:nvGrpSpPr>
        <p:grpSpPr>
          <a:xfrm>
            <a:off x="1399034" y="5007244"/>
            <a:ext cx="4692742" cy="1400950"/>
            <a:chOff x="1282525" y="1301375"/>
            <a:chExt cx="9718962" cy="430639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 Placeholder 2"/>
                <p:cNvSpPr txBox="1">
                  <a:spLocks/>
                </p:cNvSpPr>
                <p:nvPr/>
              </p:nvSpPr>
              <p:spPr>
                <a:xfrm>
                  <a:off x="2357118" y="1301375"/>
                  <a:ext cx="3640454" cy="823912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rm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/>
                    <a:buChar char="•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lvl="1" indent="0">
                    <a:spcBef>
                      <a:spcPts val="1000"/>
                    </a:spcBef>
                    <a:buNone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latin typeface="Cambria Math" charset="0"/>
                            </a:rPr>
                            <m:t>𝐻</m:t>
                          </m:r>
                        </m:e>
                        <m:sub>
                          <m:r>
                            <a:rPr lang="en-US" sz="1200" i="1"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r>
                        <a:rPr lang="en-US" sz="1200" i="1">
                          <a:latin typeface="Cambria Math" charset="0"/>
                        </a:rPr>
                        <m:t>:</m:t>
                      </m:r>
                    </m:oMath>
                  </a14:m>
                  <a:r>
                    <a:rPr lang="en-US" sz="1200" dirty="0"/>
                    <a:t> </a:t>
                  </a:r>
                  <a14:m>
                    <m:oMath xmlns:m="http://schemas.openxmlformats.org/officeDocument/2006/math">
                      <m:r>
                        <a:rPr lang="en-US" sz="1200" i="1" dirty="0">
                          <a:latin typeface="Cambria Math" charset="0"/>
                        </a:rPr>
                        <m:t>h</m:t>
                      </m:r>
                      <m:d>
                        <m:dPr>
                          <m:ctrlPr>
                            <a:rPr lang="en-US" sz="12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i="1" dirty="0">
                              <a:latin typeface="Cambria Math" charset="0"/>
                            </a:rPr>
                            <m:t>𝑥</m:t>
                          </m:r>
                        </m:e>
                      </m:d>
                      <m:r>
                        <a:rPr lang="en-US" sz="1200" i="1" dirty="0">
                          <a:latin typeface="Cambria Math" charset="0"/>
                        </a:rPr>
                        <m:t>=</m:t>
                      </m:r>
                      <m:r>
                        <a:rPr lang="en-US" sz="1200" i="1" dirty="0">
                          <a:latin typeface="Cambria Math" charset="0"/>
                        </a:rPr>
                        <m:t>𝑏</m:t>
                      </m:r>
                    </m:oMath>
                  </a14:m>
                  <a:endParaRPr lang="en-US" sz="1200" dirty="0"/>
                </a:p>
                <a:p>
                  <a:endParaRPr lang="en-US" sz="1400" dirty="0"/>
                </a:p>
              </p:txBody>
            </p:sp>
          </mc:Choice>
          <mc:Fallback xmlns="">
            <p:sp>
              <p:nvSpPr>
                <p:cNvPr id="8" name="Text Placeholder 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57118" y="1301375"/>
                  <a:ext cx="3640454" cy="82391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 Placeholder 4"/>
                <p:cNvSpPr txBox="1">
                  <a:spLocks/>
                </p:cNvSpPr>
                <p:nvPr/>
              </p:nvSpPr>
              <p:spPr>
                <a:xfrm>
                  <a:off x="7357539" y="1301377"/>
                  <a:ext cx="3643948" cy="823912"/>
                </a:xfrm>
                <a:prstGeom prst="rect">
                  <a:avLst/>
                </a:prstGeom>
              </p:spPr>
              <p:txBody>
                <a:bodyPr/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/>
                    <a:buChar char="•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lvl="1" indent="0">
                    <a:spcBef>
                      <a:spcPts val="1000"/>
                    </a:spcBef>
                    <a:buNone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latin typeface="Cambria Math" charset="0"/>
                            </a:rPr>
                            <m:t>𝐻</m:t>
                          </m:r>
                        </m:e>
                        <m:sub>
                          <m:r>
                            <a:rPr lang="en-US" sz="1200" i="1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sz="1200" i="1">
                          <a:latin typeface="Cambria Math" charset="0"/>
                        </a:rPr>
                        <m:t>:</m:t>
                      </m:r>
                    </m:oMath>
                  </a14:m>
                  <a:r>
                    <a:rPr lang="en-US" sz="1200" dirty="0"/>
                    <a:t> </a:t>
                  </a:r>
                  <a14:m>
                    <m:oMath xmlns:m="http://schemas.openxmlformats.org/officeDocument/2006/math">
                      <m:r>
                        <a:rPr lang="en-US" sz="1200" i="1" dirty="0">
                          <a:latin typeface="Cambria Math" charset="0"/>
                        </a:rPr>
                        <m:t>h</m:t>
                      </m:r>
                      <m:d>
                        <m:dPr>
                          <m:ctrlPr>
                            <a:rPr lang="en-US" sz="12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i="1" dirty="0">
                              <a:latin typeface="Cambria Math" charset="0"/>
                            </a:rPr>
                            <m:t>𝑥</m:t>
                          </m:r>
                        </m:e>
                      </m:d>
                      <m:r>
                        <a:rPr lang="en-US" sz="1200" i="1" dirty="0">
                          <a:latin typeface="Cambria Math" charset="0"/>
                        </a:rPr>
                        <m:t>=</m:t>
                      </m:r>
                      <m:r>
                        <a:rPr lang="en-US" sz="1200" i="1" dirty="0">
                          <a:latin typeface="Cambria Math" charset="0"/>
                        </a:rPr>
                        <m:t>𝑎𝑥</m:t>
                      </m:r>
                      <m:r>
                        <a:rPr lang="en-US" sz="1200" i="1" dirty="0">
                          <a:latin typeface="Cambria Math" charset="0"/>
                        </a:rPr>
                        <m:t>+</m:t>
                      </m:r>
                      <m:r>
                        <a:rPr lang="en-US" sz="1200" i="1" dirty="0">
                          <a:latin typeface="Cambria Math" charset="0"/>
                        </a:rPr>
                        <m:t>𝑏</m:t>
                      </m:r>
                    </m:oMath>
                  </a14:m>
                  <a:endParaRPr lang="en-US" sz="1200" dirty="0"/>
                </a:p>
                <a:p>
                  <a:endParaRPr lang="en-US" sz="1400" dirty="0"/>
                </a:p>
              </p:txBody>
            </p:sp>
          </mc:Choice>
          <mc:Fallback xmlns="">
            <p:sp>
              <p:nvSpPr>
                <p:cNvPr id="11" name="Text Placeholder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57539" y="1301377"/>
                  <a:ext cx="3643948" cy="82391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2" name="Content Placeholder 13">
              <a:extLst>
                <a:ext uri="{FF2B5EF4-FFF2-40B4-BE49-F238E27FC236}">
                  <a16:creationId xmlns:a16="http://schemas.microsoft.com/office/drawing/2014/main" id="{6A7F5B91-C591-0648-A40B-9B8888C122C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282525" y="1923182"/>
              <a:ext cx="4272313" cy="3684588"/>
            </a:xfrm>
            <a:prstGeom prst="rect">
              <a:avLst/>
            </a:prstGeom>
          </p:spPr>
        </p:pic>
        <p:pic>
          <p:nvPicPr>
            <p:cNvPr id="13" name="Content Placeholder 15">
              <a:extLst>
                <a:ext uri="{FF2B5EF4-FFF2-40B4-BE49-F238E27FC236}">
                  <a16:creationId xmlns:a16="http://schemas.microsoft.com/office/drawing/2014/main" id="{80F1626A-DD39-4E4D-8CC1-B6A268E51B4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627637" y="1923181"/>
              <a:ext cx="4272312" cy="3684589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0625B826-BBAC-974A-8B61-85F1D7C6A142}"/>
                    </a:ext>
                  </a:extLst>
                </p:cNvPr>
                <p:cNvSpPr/>
                <p:nvPr/>
              </p:nvSpPr>
              <p:spPr>
                <a:xfrm>
                  <a:off x="3817506" y="3239219"/>
                  <a:ext cx="719682" cy="641559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sz="140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40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</m:t>
                            </m:r>
                          </m:e>
                        </m:acc>
                        <m:d>
                          <m:dPr>
                            <m:ctrlPr>
                              <a:rPr lang="en-US" sz="140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1400" i="1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400" i="1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0625B826-BBAC-974A-8B61-85F1D7C6A14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17506" y="3239219"/>
                  <a:ext cx="719682" cy="641559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t="-12000" r="-36250" b="-2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02710923-ED8B-DC48-8361-0962B271A2F5}"/>
                    </a:ext>
                  </a:extLst>
                </p:cNvPr>
                <p:cNvSpPr/>
                <p:nvPr/>
              </p:nvSpPr>
              <p:spPr>
                <a:xfrm>
                  <a:off x="9533415" y="3700884"/>
                  <a:ext cx="719682" cy="641559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sz="140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40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</m:t>
                            </m:r>
                          </m:e>
                        </m:acc>
                        <m:d>
                          <m:dPr>
                            <m:ctrlPr>
                              <a:rPr lang="en-US" sz="140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1400" i="1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400" i="1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02710923-ED8B-DC48-8361-0962B271A2F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33415" y="3700884"/>
                  <a:ext cx="719682" cy="641559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t="-11765" r="-3797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9D80CB21-CDAB-8F4D-8D6C-5BE7B8B34E0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99951" y="4971119"/>
            <a:ext cx="4584903" cy="1633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503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F5161-1798-3644-8E99-6F8EDADD0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Likelihood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8E0E6BB-598B-CD4A-8C54-A1E8777653C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How are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={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,…,(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)}</m:t>
                    </m:r>
                  </m:oMath>
                </a14:m>
                <a:r>
                  <a:rPr lang="en-US" dirty="0"/>
                  <a:t> generated?</a:t>
                </a: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are </a:t>
                </a:r>
                <a:r>
                  <a:rPr lang="en-US" dirty="0" err="1"/>
                  <a:t>i.i.d</a:t>
                </a:r>
                <a:r>
                  <a:rPr lang="en-US" dirty="0"/>
                  <a:t>. drawn from a distribution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are labeled according to target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457200" lvl="1" indent="0">
                  <a:buNone/>
                </a:pPr>
                <a:endParaRPr lang="en-US" dirty="0"/>
              </a:p>
              <a:p>
                <a:r>
                  <a:rPr lang="en-US" dirty="0"/>
                  <a:t>Likelihood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Pr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The probability of seeing dataset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 if we believe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is generated according to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</m:s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</m:sSub>
                              </m:e>
                            </m:d>
                          </m:e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d>
                      </m:e>
                    </m:func>
                  </m:oMath>
                </a14:m>
                <a:endParaRPr lang="en-US" b="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:r>
                  <a:rPr lang="en-US" dirty="0">
                    <a:solidFill>
                      <a:schemeClr val="accent1"/>
                    </a:solidFill>
                  </a:rPr>
                  <a:t>	             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Pr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e>
                    </m:d>
                    <m: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Pr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</m:e>
                        </m:d>
                        <m: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</m:e>
                        </m:d>
                        <m: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pPr marL="914400" lvl="2" indent="0">
                  <a:buNone/>
                </a:pPr>
                <a:r>
                  <a:rPr lang="en-US" b="0" dirty="0">
                    <a:solidFill>
                      <a:schemeClr val="accent1"/>
                    </a:solidFill>
                  </a:rPr>
                  <a:t>        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∏"/>
                        <m:limLoc m:val="subSup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⁡(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∏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⁡(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8E0E6BB-598B-CD4A-8C54-A1E8777653C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2"/>
                <a:stretch>
                  <a:fillRect l="-1086" t="-32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1CB4A3D6-4891-0442-A90D-8D30341E50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3034" y="0"/>
            <a:ext cx="3458966" cy="3025477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2772C3B-081D-5A40-802A-342A490EA9B1}"/>
              </a:ext>
            </a:extLst>
          </p:cNvPr>
          <p:cNvCxnSpPr/>
          <p:nvPr/>
        </p:nvCxnSpPr>
        <p:spPr>
          <a:xfrm flipH="1">
            <a:off x="8167955" y="1708962"/>
            <a:ext cx="832207" cy="7762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66C1A68-610F-CC48-BA4A-A738BEB2BFB9}"/>
              </a:ext>
            </a:extLst>
          </p:cNvPr>
          <p:cNvSpPr txBox="1"/>
          <p:nvPr/>
        </p:nvSpPr>
        <p:spPr>
          <a:xfrm>
            <a:off x="3385455" y="6143093"/>
            <a:ext cx="3268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Assumption of independent data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C7A7EC3-3624-2440-A9CB-7241B49C6CE9}"/>
              </a:ext>
            </a:extLst>
          </p:cNvPr>
          <p:cNvCxnSpPr>
            <a:cxnSpLocks/>
          </p:cNvCxnSpPr>
          <p:nvPr/>
        </p:nvCxnSpPr>
        <p:spPr>
          <a:xfrm>
            <a:off x="5019845" y="5592760"/>
            <a:ext cx="0" cy="49168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5886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A600A-CA60-1B4D-9D14-800585501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Maximum Likelihood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892A19-9B7A-144F-8649-DCC108B6511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b="0" dirty="0"/>
                  <a:t>Choosing </a:t>
                </a:r>
                <a:r>
                  <a:rPr lang="en-US" dirty="0"/>
                  <a:t>the hypothesis that maximizes the likelihood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𝑎𝑟𝑔𝑚𝑎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d>
                      </m:e>
                    </m:func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𝑎𝑟𝑔𝑚𝑎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nary>
                      <m:naryPr>
                        <m:chr m:val="∏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⁡(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m:rPr>
                        <m:nor/>
                      </m:rPr>
                      <a:rPr lang="en-US" dirty="0">
                        <a:solidFill>
                          <a:schemeClr val="accent1"/>
                        </a:solidFill>
                      </a:rPr>
                      <m:t> </m:t>
                    </m:r>
                    <m:nary>
                      <m:naryPr>
                        <m:chr m:val="∏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⁡(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𝑎𝑟𝑔𝑚𝑎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nary>
                      <m:naryPr>
                        <m:chr m:val="∏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⁡(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dirty="0"/>
                  <a:t>We interpret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as the probability</a:t>
                </a: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             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           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for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=+1</m:t>
                            </m:r>
                          </m:e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=1−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         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for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=−1</m:t>
                            </m:r>
                          </m:e>
                        </m:eqArr>
                      </m:e>
                    </m:d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Since 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(−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we have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</m:e>
                    </m:func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892A19-9B7A-144F-8649-DCC108B6511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2"/>
                <a:stretch>
                  <a:fillRect l="-965" t="-3509" b="-494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E5FE738E-77CF-524F-8575-46E9F676E723}"/>
                  </a:ext>
                </a:extLst>
              </p:cNvPr>
              <p:cNvSpPr/>
              <p:nvPr/>
            </p:nvSpPr>
            <p:spPr>
              <a:xfrm>
                <a:off x="8272131" y="2631281"/>
                <a:ext cx="3646967" cy="79771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nary>
                      <m:naryPr>
                        <m:chr m:val="∏"/>
                        <m:limLoc m:val="subSup"/>
                        <m:ctrlPr>
                          <a:rPr lang="en-US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⁡(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doesn’t depend on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E5FE738E-77CF-524F-8575-46E9F676E7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2131" y="2631281"/>
                <a:ext cx="3646967" cy="797719"/>
              </a:xfrm>
              <a:prstGeom prst="roundRect">
                <a:avLst/>
              </a:prstGeom>
              <a:blipFill>
                <a:blip r:embed="rId3"/>
                <a:stretch>
                  <a:fillRect l="-7241" t="-24615" b="-4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1C761AF5-251C-B749-BEEA-7A4376189877}"/>
              </a:ext>
            </a:extLst>
          </p:cNvPr>
          <p:cNvSpPr/>
          <p:nvPr/>
        </p:nvSpPr>
        <p:spPr>
          <a:xfrm>
            <a:off x="723013" y="2726974"/>
            <a:ext cx="1052624" cy="9093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7128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A600A-CA60-1B4D-9D14-800585501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Maximum Likelihood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892A19-9B7A-144F-8649-DCC108B6511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b="0" dirty="0"/>
                  <a:t>Choosing </a:t>
                </a:r>
                <a:r>
                  <a:rPr lang="en-US" dirty="0"/>
                  <a:t>the hypothesis that maximizes the likelihood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𝑎𝑟𝑔𝑚𝑎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d>
                      </m:e>
                    </m:fun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𝑎𝑟𝑔𝑚𝑎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nary>
                      <m:naryPr>
                        <m:chr m:val="∏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⁡(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b="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𝑎𝑟𝑔𝑚𝑎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nary>
                      <m:naryPr>
                        <m:chr m:val="∏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m:rPr>
                            <m:nor/>
                          </m:rPr>
                          <a:rPr lang="en-US" dirty="0"/>
                          <m:t> </m:t>
                        </m:r>
                      </m:e>
                    </m:nary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𝑎𝑟𝑔𝑚𝑎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∏"/>
                                <m:limLoc m:val="subSup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5"/>
                                  </m:r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p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  <m:sSup>
                                      <m:sSupPr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𝑤</m:t>
                                            </m:r>
                                          </m:e>
                                        </m:acc>
                                      </m:e>
                                      <m:sup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p>
                                    </m:sSup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m:rPr>
                                    <m:nor/>
                                  </m:rPr>
                                  <a:rPr lang="en-US" dirty="0"/>
                                  <m:t> </m:t>
                                </m:r>
                              </m:e>
                            </m:nary>
                          </m:e>
                        </m:d>
                      </m:e>
                    </m:func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𝑎𝑟𝑔𝑚𝑎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nary>
                          <m:naryPr>
                            <m:chr m:val="∑"/>
                            <m:limLoc m:val="subSup"/>
                            <m:ctrlPr>
                              <a:rPr lang="en-US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ln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⁡(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fName>
                      <m:e/>
                    </m:fun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𝑎𝑟𝑔𝑚𝑖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nary>
                      <m:naryPr>
                        <m:chr m:val="∑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ln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𝑎𝑟𝑔𝑚𝑖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nary>
                      <m:naryPr>
                        <m:chr m:val="∑"/>
                        <m:limLoc m:val="subSup"/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ln</m:t>
                        </m:r>
                        <m:f>
                          <m:fPr>
                            <m:ctrlPr>
                              <a:rPr lang="en-US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d>
                          </m:den>
                        </m:f>
                      </m:e>
                    </m:nary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𝑎𝑟𝑔𝑚𝑖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nary>
                      <m:naryPr>
                        <m:chr m:val="∑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ln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(1+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sup>
                        </m:s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892A19-9B7A-144F-8649-DCC108B6511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086" t="-2015" b="-30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1C761AF5-251C-B749-BEEA-7A4376189877}"/>
              </a:ext>
            </a:extLst>
          </p:cNvPr>
          <p:cNvSpPr/>
          <p:nvPr/>
        </p:nvSpPr>
        <p:spPr>
          <a:xfrm>
            <a:off x="838200" y="2711026"/>
            <a:ext cx="1052624" cy="5850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39DB519-A652-4548-8E15-B63CBF99C8BD}"/>
              </a:ext>
            </a:extLst>
          </p:cNvPr>
          <p:cNvSpPr/>
          <p:nvPr/>
        </p:nvSpPr>
        <p:spPr>
          <a:xfrm>
            <a:off x="990600" y="3888962"/>
            <a:ext cx="1052624" cy="27457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DF0F8A1-EBA6-604E-887B-CAE48EB83A9F}"/>
              </a:ext>
            </a:extLst>
          </p:cNvPr>
          <p:cNvSpPr/>
          <p:nvPr/>
        </p:nvSpPr>
        <p:spPr>
          <a:xfrm>
            <a:off x="3645872" y="5644928"/>
            <a:ext cx="3189768" cy="55289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646D135-66F6-CC41-9C1E-8D1CF77B8AD7}"/>
                  </a:ext>
                </a:extLst>
              </p:cNvPr>
              <p:cNvSpPr/>
              <p:nvPr/>
            </p:nvSpPr>
            <p:spPr>
              <a:xfrm>
                <a:off x="7153676" y="5591764"/>
                <a:ext cx="3882088" cy="65921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func>
                            <m:func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(1+</m:t>
                              </m:r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sSup>
                                    <m:sSupPr>
                                      <m:ctrlPr>
                                        <a:rPr lang="en-US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en-US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sup>
                              </m:sSup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646D135-66F6-CC41-9C1E-8D1CF77B8A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3676" y="5591764"/>
                <a:ext cx="3882088" cy="659219"/>
              </a:xfrm>
              <a:prstGeom prst="rect">
                <a:avLst/>
              </a:prstGeom>
              <a:blipFill>
                <a:blip r:embed="rId3"/>
                <a:stretch>
                  <a:fillRect t="-141509" b="-2113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44899B1B-74E6-B141-8374-83B04FA2B074}"/>
                  </a:ext>
                </a:extLst>
              </p:cNvPr>
              <p:cNvSpPr/>
              <p:nvPr/>
            </p:nvSpPr>
            <p:spPr>
              <a:xfrm>
                <a:off x="7993424" y="4193426"/>
                <a:ext cx="2428047" cy="791322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sz="20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p>
                      </m:num>
                      <m:den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p>
                      </m:den>
                    </m:f>
                    <m:r>
                      <a:rPr lang="en-US" sz="20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000" dirty="0">
                    <a:solidFill>
                      <a:schemeClr val="accent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44899B1B-74E6-B141-8374-83B04FA2B0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3424" y="4193426"/>
                <a:ext cx="2428047" cy="791322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1696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9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B65204-5EA8-DD45-8CF8-7CFBED933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 Entropy Error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536C160-988A-7D4C-8951-2E60E362566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func>
                            <m:func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(1+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sSup>
                                    <m:sSupPr>
                                      <m:ctrlP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sup>
                              </m:sSup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Minimizing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</m:oMath>
                </a14:m>
                <a:r>
                  <a:rPr lang="en-US" dirty="0"/>
                  <a:t> is the same as maximizing likelihood</a:t>
                </a:r>
              </a:p>
              <a:p>
                <a:endParaRPr lang="en-US" dirty="0"/>
              </a:p>
              <a:p>
                <a:r>
                  <a:rPr lang="en-US" dirty="0"/>
                  <a:t>Next question: How to solve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𝑎𝑟𝑔𝑚𝑖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Answer: Solve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</a:p>
              <a:p>
                <a:pPr lvl="1"/>
                <a:r>
                  <a:rPr lang="en-US" dirty="0"/>
                  <a:t>No single-step solution like we have in linear regression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A536C160-988A-7D4C-8951-2E60E36256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472187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8747621-F485-EA45-ACFB-EF430C19C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Lecture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2A36025-F8EC-0043-888F-5FF4C6DBFD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12" y="5928528"/>
            <a:ext cx="12080488" cy="834362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The notes are not intended to be comprehensive. They should be accompanied by lectures and/or textbook.</a:t>
            </a:r>
          </a:p>
          <a:p>
            <a:r>
              <a:rPr lang="en-US" dirty="0"/>
              <a:t>Let me know if you spot errors.</a:t>
            </a:r>
          </a:p>
        </p:txBody>
      </p:sp>
    </p:spTree>
    <p:extLst>
      <p:ext uri="{BB962C8B-B14F-4D97-AF65-F5344CB8AC3E}">
        <p14:creationId xmlns:p14="http://schemas.microsoft.com/office/powerpoint/2010/main" val="37725226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E0B8D-958F-1641-BAA0-CA0E2B4D4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Theories of Generalization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A0C131-8F53-EF48-BFA3-E75F525942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VC Generalization Bound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Bias-Variance Tradeoff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6A1EEC05-3E6E-DB48-9231-A731D5CD5851}"/>
                  </a:ext>
                </a:extLst>
              </p:cNvPr>
              <p:cNvSpPr/>
              <p:nvPr/>
            </p:nvSpPr>
            <p:spPr>
              <a:xfrm>
                <a:off x="838200" y="2524212"/>
                <a:ext cx="5541069" cy="9221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>
                    <a:solidFill>
                      <a:schemeClr val="accent1"/>
                    </a:solidFill>
                  </a:rPr>
                  <a:t> 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𝑣𝑐</m:t>
                                </m:r>
                              </m:sub>
                            </m:sSub>
                            <m:f>
                              <m:f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func>
                                  <m:funcPr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40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ln</m:t>
                                    </m:r>
                                  </m:fName>
                                  <m:e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</m:func>
                              </m:num>
                              <m:den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den>
                            </m:f>
                          </m:e>
                        </m:rad>
                      </m:e>
                    </m:d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6A1EEC05-3E6E-DB48-9231-A731D5CD58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524212"/>
                <a:ext cx="5541069" cy="92217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4A3267EA-713F-4D46-BF8C-A443923C7B93}"/>
                  </a:ext>
                </a:extLst>
              </p:cNvPr>
              <p:cNvSpPr/>
              <p:nvPr/>
            </p:nvSpPr>
            <p:spPr>
              <a:xfrm>
                <a:off x="1488753" y="4571441"/>
                <a:ext cx="9781032" cy="91422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𝑜𝑢𝑡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</m:d>
                        </m:e>
                      </m:d>
                      <m:sSub>
                        <m:sSub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  <a:ea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𝔼</m:t>
                              </m:r>
                            </m:e>
                            <m:sub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400" i="1">
                                          <a:solidFill>
                                            <a:srgbClr val="FFC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lang="en-US" sz="2400" i="1">
                                              <a:solidFill>
                                                <a:srgbClr val="FFC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rgbClr val="FFC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𝑔</m:t>
                                          </m:r>
                                        </m:e>
                                      </m:acc>
                                      <m:d>
                                        <m:dPr>
                                          <m:ctrlPr>
                                            <a:rPr lang="en-US" sz="2400" i="1">
                                              <a:solidFill>
                                                <a:srgbClr val="FFC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acc>
                                            <m:accPr>
                                              <m:chr m:val="⃗"/>
                                              <m:ctrlPr>
                                                <a:rPr lang="en-US" sz="2400" i="1">
                                                  <a:solidFill>
                                                    <a:srgbClr val="FFC00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2400" i="1">
                                                  <a:solidFill>
                                                    <a:srgbClr val="FFC00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</m:e>
                                      </m:d>
                                      <m:r>
                                        <a:rPr lang="en-US" sz="2400" i="1">
                                          <a:solidFill>
                                            <a:srgbClr val="FFC000"/>
                                          </a:solidFill>
                                          <a:latin typeface="Cambria Math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400" i="1">
                                          <a:solidFill>
                                            <a:srgbClr val="FFC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𝑓</m:t>
                                      </m:r>
                                      <m:d>
                                        <m:dPr>
                                          <m:ctrlPr>
                                            <a:rPr lang="en-US" sz="2400" i="1">
                                              <a:solidFill>
                                                <a:srgbClr val="FFC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acc>
                                            <m:accPr>
                                              <m:chr m:val="⃗"/>
                                              <m:ctrlPr>
                                                <a:rPr lang="en-US" sz="2400" i="1">
                                                  <a:solidFill>
                                                    <a:srgbClr val="FFC00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2400" i="1">
                                                  <a:solidFill>
                                                    <a:srgbClr val="FFC00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𝔼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accent6"/>
                                  </a:solidFill>
                                  <a:latin typeface="Cambria Math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400" i="1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2400" i="1">
                                              <a:solidFill>
                                                <a:schemeClr val="accent6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chemeClr val="accent6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𝑔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en-US" sz="2400" i="1">
                                                  <a:solidFill>
                                                    <a:schemeClr val="accent6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2400" i="1">
                                                  <a:solidFill>
                                                    <a:schemeClr val="accent6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𝐷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  <m:d>
                                        <m:dPr>
                                          <m:ctrlPr>
                                            <a:rPr lang="en-US" sz="2400" i="1">
                                              <a:solidFill>
                                                <a:schemeClr val="accent6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acc>
                                            <m:accPr>
                                              <m:chr m:val="⃗"/>
                                              <m:ctrlPr>
                                                <a:rPr lang="en-US" sz="2400" i="1">
                                                  <a:solidFill>
                                                    <a:schemeClr val="accent6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2400" i="1">
                                                  <a:solidFill>
                                                    <a:schemeClr val="accent6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</m:e>
                                      </m:d>
                                      <m:r>
                                        <a:rPr lang="en-US" sz="2400" i="1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̅"/>
                                          <m:ctrlPr>
                                            <a:rPr lang="en-US" sz="2400" i="1">
                                              <a:solidFill>
                                                <a:schemeClr val="accent6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chemeClr val="accent6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𝑔</m:t>
                                          </m:r>
                                        </m:e>
                                      </m:acc>
                                      <m:d>
                                        <m:dPr>
                                          <m:ctrlPr>
                                            <a:rPr lang="en-US" sz="2400" i="1">
                                              <a:solidFill>
                                                <a:schemeClr val="accent6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acc>
                                            <m:accPr>
                                              <m:chr m:val="⃗"/>
                                              <m:ctrlPr>
                                                <a:rPr lang="en-US" sz="2400" i="1">
                                                  <a:solidFill>
                                                    <a:schemeClr val="accent6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2400" i="1">
                                                  <a:solidFill>
                                                    <a:schemeClr val="accent6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d>
                    </m:oMath>
                  </m:oMathPara>
                </a14:m>
                <a:endParaRPr lang="en-US" sz="2400" i="1" dirty="0">
                  <a:solidFill>
                    <a:schemeClr val="accent1"/>
                  </a:solidFill>
                  <a:latin typeface="Cambria Math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4A3267EA-713F-4D46-BF8C-A443923C7B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8753" y="4571441"/>
                <a:ext cx="9781032" cy="91422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175609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Curves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913544"/>
            <a:ext cx="4538583" cy="415371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4053" y="1913544"/>
            <a:ext cx="4321221" cy="4273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928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Curves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9462978" cy="412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1836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17055</TotalTime>
  <Words>2902</Words>
  <Application>Microsoft Macintosh PowerPoint</Application>
  <PresentationFormat>Widescreen</PresentationFormat>
  <Paragraphs>524</Paragraphs>
  <Slides>53</Slides>
  <Notes>0</Notes>
  <HiddenSlides>13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8" baseType="lpstr">
      <vt:lpstr>Arial</vt:lpstr>
      <vt:lpstr>Calibri</vt:lpstr>
      <vt:lpstr>Calibri Light</vt:lpstr>
      <vt:lpstr>Cambria Math</vt:lpstr>
      <vt:lpstr>Office Theme</vt:lpstr>
      <vt:lpstr>CSE 417T Introduction to Machine Learning</vt:lpstr>
      <vt:lpstr>Logistics</vt:lpstr>
      <vt:lpstr>Recap</vt:lpstr>
      <vt:lpstr>VC Generalization Bound</vt:lpstr>
      <vt:lpstr>Bias-Variance Decomposition</vt:lpstr>
      <vt:lpstr>Today’s Lecture</vt:lpstr>
      <vt:lpstr>Two Theories of Generalization</vt:lpstr>
      <vt:lpstr>Learning Curves</vt:lpstr>
      <vt:lpstr>Learning Curves</vt:lpstr>
      <vt:lpstr>PowerPoint Presentation</vt:lpstr>
      <vt:lpstr>PowerPoint Presentation</vt:lpstr>
      <vt:lpstr>Linear Models</vt:lpstr>
      <vt:lpstr>Linear Models</vt:lpstr>
      <vt:lpstr>Learning Algorithm?</vt:lpstr>
      <vt:lpstr>Linear Classification</vt:lpstr>
      <vt:lpstr>Linear Classification (Perceptron)</vt:lpstr>
      <vt:lpstr>Non-Separable Data</vt:lpstr>
      <vt:lpstr>Example on Feature Engineering</vt:lpstr>
      <vt:lpstr>Linear Regression</vt:lpstr>
      <vt:lpstr>Linear Regression</vt:lpstr>
      <vt:lpstr>Matrix Representation</vt:lpstr>
      <vt:lpstr>Rewriting the In-Sample Error In Matrix Form</vt:lpstr>
      <vt:lpstr>How to find w ⃗_lin=〖argmin〗_w ⃗   E_in (w ⃗)? </vt:lpstr>
      <vt:lpstr>PowerPoint Presentation</vt:lpstr>
      <vt:lpstr>Linear Regression “Algorithm”</vt:lpstr>
      <vt:lpstr>Short Discussion</vt:lpstr>
      <vt:lpstr>Short Discussion</vt:lpstr>
      <vt:lpstr>Discussion</vt:lpstr>
      <vt:lpstr>Logistic Regression</vt:lpstr>
      <vt:lpstr>Logistic Regression: Predicting a Probability</vt:lpstr>
      <vt:lpstr>Logistic Regression: Predicting a Probability</vt:lpstr>
      <vt:lpstr>What Kind of Dataset do We Get?</vt:lpstr>
      <vt:lpstr>Error Measure: Quantifying g≈f</vt:lpstr>
      <vt:lpstr>Cross Entropy Error</vt:lpstr>
      <vt:lpstr> Minimizing Cross Entropy Error    Maximizing Likelihood</vt:lpstr>
      <vt:lpstr>Maximum Likelihood Estimation</vt:lpstr>
      <vt:lpstr>Write Down the Likelihood</vt:lpstr>
      <vt:lpstr>Maximum Likelihood</vt:lpstr>
      <vt:lpstr>Maximum Likelihood</vt:lpstr>
      <vt:lpstr>Cross Entropy Error</vt:lpstr>
      <vt:lpstr>Discussion</vt:lpstr>
      <vt:lpstr>Discussion</vt:lpstr>
      <vt:lpstr>Logistic Regression</vt:lpstr>
      <vt:lpstr>Logistic Regression: Predicting a Probability</vt:lpstr>
      <vt:lpstr>Logistic Regression</vt:lpstr>
      <vt:lpstr>What kind of Dataset do We Get?</vt:lpstr>
      <vt:lpstr>How to Quantify g≈f</vt:lpstr>
      <vt:lpstr>Cross Entropy Error</vt:lpstr>
      <vt:lpstr>Likelihood</vt:lpstr>
      <vt:lpstr>Likelihood</vt:lpstr>
      <vt:lpstr>Maximum Likelihood</vt:lpstr>
      <vt:lpstr>Maximum Likelihood</vt:lpstr>
      <vt:lpstr>Cross Entropy Error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417T Introduction to Machine Learning</dc:title>
  <dc:creator>Ho, Chien-Ju</dc:creator>
  <cp:lastModifiedBy>Microsoft Office User</cp:lastModifiedBy>
  <cp:revision>1889</cp:revision>
  <cp:lastPrinted>2020-02-04T16:28:44Z</cp:lastPrinted>
  <dcterms:created xsi:type="dcterms:W3CDTF">2017-08-24T15:35:37Z</dcterms:created>
  <dcterms:modified xsi:type="dcterms:W3CDTF">2022-09-15T23:01:47Z</dcterms:modified>
</cp:coreProperties>
</file>